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405" r:id="rId3"/>
    <p:sldId id="416" r:id="rId4"/>
    <p:sldId id="336" r:id="rId5"/>
    <p:sldId id="296" r:id="rId6"/>
    <p:sldId id="297" r:id="rId7"/>
    <p:sldId id="298" r:id="rId8"/>
    <p:sldId id="391" r:id="rId9"/>
    <p:sldId id="332" r:id="rId10"/>
    <p:sldId id="2134806181" r:id="rId11"/>
    <p:sldId id="409" r:id="rId12"/>
    <p:sldId id="392" r:id="rId13"/>
    <p:sldId id="393" r:id="rId14"/>
    <p:sldId id="394" r:id="rId15"/>
    <p:sldId id="395" r:id="rId16"/>
    <p:sldId id="410" r:id="rId17"/>
    <p:sldId id="420" r:id="rId18"/>
    <p:sldId id="413" r:id="rId19"/>
    <p:sldId id="421" r:id="rId20"/>
    <p:sldId id="412" r:id="rId21"/>
    <p:sldId id="407" r:id="rId22"/>
    <p:sldId id="396" r:id="rId23"/>
    <p:sldId id="398" r:id="rId24"/>
    <p:sldId id="639" r:id="rId25"/>
    <p:sldId id="308" r:id="rId26"/>
    <p:sldId id="640" r:id="rId27"/>
    <p:sldId id="2134806178" r:id="rId28"/>
    <p:sldId id="2134806179" r:id="rId29"/>
    <p:sldId id="2134806180" r:id="rId30"/>
    <p:sldId id="411" r:id="rId31"/>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AF"/>
    <a:srgbClr val="00AEC4"/>
    <a:srgbClr val="00B8CF"/>
    <a:srgbClr val="00DB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A1E59E-9A2E-0F4C-AB5A-5F3EFB168AF7}" v="15" dt="2025-08-20T18:06:55.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88"/>
    <p:restoredTop sz="87270"/>
  </p:normalViewPr>
  <p:slideViewPr>
    <p:cSldViewPr snapToGrid="0">
      <p:cViewPr varScale="1">
        <p:scale>
          <a:sx n="106" d="100"/>
          <a:sy n="106" d="100"/>
        </p:scale>
        <p:origin x="5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rd-Kubow, Karen Beth - barnarkb" userId="2d17eb97-f746-41b7-8ff8-8b62ce1c16c1" providerId="ADAL" clId="{BF9D0D2D-9FF9-CE49-8B32-3173D061DB5B}"/>
    <pc:docChg chg="custSel delSld modSld">
      <pc:chgData name="Barnard-Kubow, Karen Beth - barnarkb" userId="2d17eb97-f746-41b7-8ff8-8b62ce1c16c1" providerId="ADAL" clId="{BF9D0D2D-9FF9-CE49-8B32-3173D061DB5B}" dt="2025-01-17T21:01:03.391" v="10" actId="14100"/>
      <pc:docMkLst>
        <pc:docMk/>
      </pc:docMkLst>
      <pc:sldChg chg="addSp delSp modSp mod">
        <pc:chgData name="Barnard-Kubow, Karen Beth - barnarkb" userId="2d17eb97-f746-41b7-8ff8-8b62ce1c16c1" providerId="ADAL" clId="{BF9D0D2D-9FF9-CE49-8B32-3173D061DB5B}" dt="2025-01-17T21:01:03.391" v="10" actId="14100"/>
        <pc:sldMkLst>
          <pc:docMk/>
          <pc:sldMk cId="3275878852" sldId="296"/>
        </pc:sldMkLst>
      </pc:sldChg>
      <pc:sldChg chg="del">
        <pc:chgData name="Barnard-Kubow, Karen Beth - barnarkb" userId="2d17eb97-f746-41b7-8ff8-8b62ce1c16c1" providerId="ADAL" clId="{BF9D0D2D-9FF9-CE49-8B32-3173D061DB5B}" dt="2025-01-17T21:00:23.813" v="1" actId="2696"/>
        <pc:sldMkLst>
          <pc:docMk/>
          <pc:sldMk cId="4017038417" sldId="2134806181"/>
        </pc:sldMkLst>
      </pc:sldChg>
      <pc:sldChg chg="del">
        <pc:chgData name="Barnard-Kubow, Karen Beth - barnarkb" userId="2d17eb97-f746-41b7-8ff8-8b62ce1c16c1" providerId="ADAL" clId="{BF9D0D2D-9FF9-CE49-8B32-3173D061DB5B}" dt="2025-01-17T21:00:23.169" v="0" actId="2696"/>
        <pc:sldMkLst>
          <pc:docMk/>
          <pc:sldMk cId="3310252673" sldId="2134806182"/>
        </pc:sldMkLst>
      </pc:sldChg>
      <pc:sldChg chg="del">
        <pc:chgData name="Barnard-Kubow, Karen Beth - barnarkb" userId="2d17eb97-f746-41b7-8ff8-8b62ce1c16c1" providerId="ADAL" clId="{BF9D0D2D-9FF9-CE49-8B32-3173D061DB5B}" dt="2025-01-17T21:00:25.017" v="2" actId="2696"/>
        <pc:sldMkLst>
          <pc:docMk/>
          <pc:sldMk cId="4130226812" sldId="2134806183"/>
        </pc:sldMkLst>
      </pc:sldChg>
    </pc:docChg>
  </pc:docChgLst>
  <pc:docChgLst>
    <pc:chgData name="Barnard-Kubow, Karen Beth - barnarkb" userId="2d17eb97-f746-41b7-8ff8-8b62ce1c16c1" providerId="ADAL" clId="{3E77E167-EF4F-54F1-8C2D-4E6058E035B1}"/>
    <pc:docChg chg="custSel addSld modSld">
      <pc:chgData name="Barnard-Kubow, Karen Beth - barnarkb" userId="2d17eb97-f746-41b7-8ff8-8b62ce1c16c1" providerId="ADAL" clId="{3E77E167-EF4F-54F1-8C2D-4E6058E035B1}" dt="2025-08-21T19:53:02.516" v="21015" actId="20577"/>
      <pc:docMkLst>
        <pc:docMk/>
      </pc:docMkLst>
      <pc:sldChg chg="modNotesTx">
        <pc:chgData name="Barnard-Kubow, Karen Beth - barnarkb" userId="2d17eb97-f746-41b7-8ff8-8b62ce1c16c1" providerId="ADAL" clId="{3E77E167-EF4F-54F1-8C2D-4E6058E035B1}" dt="2025-08-20T17:48:05.238" v="2810" actId="20577"/>
        <pc:sldMkLst>
          <pc:docMk/>
          <pc:sldMk cId="3275878852" sldId="296"/>
        </pc:sldMkLst>
      </pc:sldChg>
      <pc:sldChg chg="modNotesTx">
        <pc:chgData name="Barnard-Kubow, Karen Beth - barnarkb" userId="2d17eb97-f746-41b7-8ff8-8b62ce1c16c1" providerId="ADAL" clId="{3E77E167-EF4F-54F1-8C2D-4E6058E035B1}" dt="2025-08-20T17:49:36.427" v="3362" actId="20577"/>
        <pc:sldMkLst>
          <pc:docMk/>
          <pc:sldMk cId="4000181278" sldId="297"/>
        </pc:sldMkLst>
      </pc:sldChg>
      <pc:sldChg chg="modNotesTx">
        <pc:chgData name="Barnard-Kubow, Karen Beth - barnarkb" userId="2d17eb97-f746-41b7-8ff8-8b62ce1c16c1" providerId="ADAL" clId="{3E77E167-EF4F-54F1-8C2D-4E6058E035B1}" dt="2025-08-20T17:54:55.973" v="4046" actId="20577"/>
        <pc:sldMkLst>
          <pc:docMk/>
          <pc:sldMk cId="357168140" sldId="298"/>
        </pc:sldMkLst>
      </pc:sldChg>
      <pc:sldChg chg="addSp delSp modSp mod delAnim modAnim modNotesTx">
        <pc:chgData name="Barnard-Kubow, Karen Beth - barnarkb" userId="2d17eb97-f746-41b7-8ff8-8b62ce1c16c1" providerId="ADAL" clId="{3E77E167-EF4F-54F1-8C2D-4E6058E035B1}" dt="2025-08-20T18:06:28.257" v="5885" actId="20577"/>
        <pc:sldMkLst>
          <pc:docMk/>
          <pc:sldMk cId="951256378" sldId="332"/>
        </pc:sldMkLst>
        <pc:spChg chg="mod">
          <ac:chgData name="Barnard-Kubow, Karen Beth - barnarkb" userId="2d17eb97-f746-41b7-8ff8-8b62ce1c16c1" providerId="ADAL" clId="{3E77E167-EF4F-54F1-8C2D-4E6058E035B1}" dt="2025-08-20T18:03:31.999" v="5376"/>
          <ac:spMkLst>
            <pc:docMk/>
            <pc:sldMk cId="951256378" sldId="332"/>
            <ac:spMk id="3" creationId="{B7CD5E9D-AB1E-5DE7-5D39-41A59BE497BD}"/>
          </ac:spMkLst>
        </pc:spChg>
        <pc:spChg chg="mod">
          <ac:chgData name="Barnard-Kubow, Karen Beth - barnarkb" userId="2d17eb97-f746-41b7-8ff8-8b62ce1c16c1" providerId="ADAL" clId="{3E77E167-EF4F-54F1-8C2D-4E6058E035B1}" dt="2025-08-20T18:03:31.999" v="5376"/>
          <ac:spMkLst>
            <pc:docMk/>
            <pc:sldMk cId="951256378" sldId="332"/>
            <ac:spMk id="5" creationId="{853C8F58-8F2E-4B65-0CD3-B3806948C5DB}"/>
          </ac:spMkLst>
        </pc:spChg>
        <pc:spChg chg="mod">
          <ac:chgData name="Barnard-Kubow, Karen Beth - barnarkb" userId="2d17eb97-f746-41b7-8ff8-8b62ce1c16c1" providerId="ADAL" clId="{3E77E167-EF4F-54F1-8C2D-4E6058E035B1}" dt="2025-08-20T18:03:31.999" v="5376"/>
          <ac:spMkLst>
            <pc:docMk/>
            <pc:sldMk cId="951256378" sldId="332"/>
            <ac:spMk id="6" creationId="{7D56C017-3D46-A380-3111-2179DE976D8D}"/>
          </ac:spMkLst>
        </pc:spChg>
        <pc:spChg chg="add mod">
          <ac:chgData name="Barnard-Kubow, Karen Beth - barnarkb" userId="2d17eb97-f746-41b7-8ff8-8b62ce1c16c1" providerId="ADAL" clId="{3E77E167-EF4F-54F1-8C2D-4E6058E035B1}" dt="2025-08-20T18:03:31.999" v="5376"/>
          <ac:spMkLst>
            <pc:docMk/>
            <pc:sldMk cId="951256378" sldId="332"/>
            <ac:spMk id="7" creationId="{8BD82D11-9FC1-83DA-E69B-EBAEB860F1F3}"/>
          </ac:spMkLst>
        </pc:spChg>
        <pc:spChg chg="mod">
          <ac:chgData name="Barnard-Kubow, Karen Beth - barnarkb" userId="2d17eb97-f746-41b7-8ff8-8b62ce1c16c1" providerId="ADAL" clId="{3E77E167-EF4F-54F1-8C2D-4E6058E035B1}" dt="2025-08-20T18:03:31.999" v="5376"/>
          <ac:spMkLst>
            <pc:docMk/>
            <pc:sldMk cId="951256378" sldId="332"/>
            <ac:spMk id="9" creationId="{FBF3D613-8AE4-4ABB-780D-A0068F208787}"/>
          </ac:spMkLst>
        </pc:spChg>
        <pc:spChg chg="mod">
          <ac:chgData name="Barnard-Kubow, Karen Beth - barnarkb" userId="2d17eb97-f746-41b7-8ff8-8b62ce1c16c1" providerId="ADAL" clId="{3E77E167-EF4F-54F1-8C2D-4E6058E035B1}" dt="2025-08-20T18:03:31.999" v="5376"/>
          <ac:spMkLst>
            <pc:docMk/>
            <pc:sldMk cId="951256378" sldId="332"/>
            <ac:spMk id="13" creationId="{75AF301E-A05E-A8CE-F71C-E673CE80E268}"/>
          </ac:spMkLst>
        </pc:spChg>
        <pc:spChg chg="mod">
          <ac:chgData name="Barnard-Kubow, Karen Beth - barnarkb" userId="2d17eb97-f746-41b7-8ff8-8b62ce1c16c1" providerId="ADAL" clId="{3E77E167-EF4F-54F1-8C2D-4E6058E035B1}" dt="2025-08-20T18:03:31.999" v="5376"/>
          <ac:spMkLst>
            <pc:docMk/>
            <pc:sldMk cId="951256378" sldId="332"/>
            <ac:spMk id="16" creationId="{779C6B8E-D32B-26B1-8B61-542DB4FFB38C}"/>
          </ac:spMkLst>
        </pc:spChg>
        <pc:spChg chg="mod">
          <ac:chgData name="Barnard-Kubow, Karen Beth - barnarkb" userId="2d17eb97-f746-41b7-8ff8-8b62ce1c16c1" providerId="ADAL" clId="{3E77E167-EF4F-54F1-8C2D-4E6058E035B1}" dt="2025-08-20T18:03:11.579" v="5374" actId="1076"/>
          <ac:spMkLst>
            <pc:docMk/>
            <pc:sldMk cId="951256378" sldId="332"/>
            <ac:spMk id="33" creationId="{00000000-0000-0000-0000-000000000000}"/>
          </ac:spMkLst>
        </pc:spChg>
        <pc:spChg chg="del">
          <ac:chgData name="Barnard-Kubow, Karen Beth - barnarkb" userId="2d17eb97-f746-41b7-8ff8-8b62ce1c16c1" providerId="ADAL" clId="{3E77E167-EF4F-54F1-8C2D-4E6058E035B1}" dt="2025-08-20T18:03:31.273" v="5375" actId="478"/>
          <ac:spMkLst>
            <pc:docMk/>
            <pc:sldMk cId="951256378" sldId="332"/>
            <ac:spMk id="35" creationId="{00000000-0000-0000-0000-000000000000}"/>
          </ac:spMkLst>
        </pc:spChg>
        <pc:spChg chg="del">
          <ac:chgData name="Barnard-Kubow, Karen Beth - barnarkb" userId="2d17eb97-f746-41b7-8ff8-8b62ce1c16c1" providerId="ADAL" clId="{3E77E167-EF4F-54F1-8C2D-4E6058E035B1}" dt="2025-08-20T18:03:31.273" v="5375" actId="478"/>
          <ac:spMkLst>
            <pc:docMk/>
            <pc:sldMk cId="951256378" sldId="332"/>
            <ac:spMk id="36" creationId="{00000000-0000-0000-0000-000000000000}"/>
          </ac:spMkLst>
        </pc:spChg>
        <pc:spChg chg="mod">
          <ac:chgData name="Barnard-Kubow, Karen Beth - barnarkb" userId="2d17eb97-f746-41b7-8ff8-8b62ce1c16c1" providerId="ADAL" clId="{3E77E167-EF4F-54F1-8C2D-4E6058E035B1}" dt="2025-08-20T18:03:31.999" v="5376"/>
          <ac:spMkLst>
            <pc:docMk/>
            <pc:sldMk cId="951256378" sldId="332"/>
            <ac:spMk id="39" creationId="{20BB94E3-2D57-8F73-DC58-CF2D7FB77D43}"/>
          </ac:spMkLst>
        </pc:spChg>
        <pc:spChg chg="mod">
          <ac:chgData name="Barnard-Kubow, Karen Beth - barnarkb" userId="2d17eb97-f746-41b7-8ff8-8b62ce1c16c1" providerId="ADAL" clId="{3E77E167-EF4F-54F1-8C2D-4E6058E035B1}" dt="2025-08-20T18:03:31.999" v="5376"/>
          <ac:spMkLst>
            <pc:docMk/>
            <pc:sldMk cId="951256378" sldId="332"/>
            <ac:spMk id="47" creationId="{B3C1354F-9A8A-75C3-D12E-BAD36FBDD4F2}"/>
          </ac:spMkLst>
        </pc:spChg>
        <pc:spChg chg="mod">
          <ac:chgData name="Barnard-Kubow, Karen Beth - barnarkb" userId="2d17eb97-f746-41b7-8ff8-8b62ce1c16c1" providerId="ADAL" clId="{3E77E167-EF4F-54F1-8C2D-4E6058E035B1}" dt="2025-08-20T18:03:31.999" v="5376"/>
          <ac:spMkLst>
            <pc:docMk/>
            <pc:sldMk cId="951256378" sldId="332"/>
            <ac:spMk id="51" creationId="{CA5CCFDD-1AE0-8701-6171-B78D395A1505}"/>
          </ac:spMkLst>
        </pc:spChg>
        <pc:spChg chg="mod">
          <ac:chgData name="Barnard-Kubow, Karen Beth - barnarkb" userId="2d17eb97-f746-41b7-8ff8-8b62ce1c16c1" providerId="ADAL" clId="{3E77E167-EF4F-54F1-8C2D-4E6058E035B1}" dt="2025-08-20T18:05:06.460" v="5700"/>
          <ac:spMkLst>
            <pc:docMk/>
            <pc:sldMk cId="951256378" sldId="332"/>
            <ac:spMk id="56" creationId="{165C98C0-5F82-A3F2-3E82-C16FCBF4F215}"/>
          </ac:spMkLst>
        </pc:spChg>
        <pc:spChg chg="mod">
          <ac:chgData name="Barnard-Kubow, Karen Beth - barnarkb" userId="2d17eb97-f746-41b7-8ff8-8b62ce1c16c1" providerId="ADAL" clId="{3E77E167-EF4F-54F1-8C2D-4E6058E035B1}" dt="2025-08-20T18:05:06.460" v="5700"/>
          <ac:spMkLst>
            <pc:docMk/>
            <pc:sldMk cId="951256378" sldId="332"/>
            <ac:spMk id="59" creationId="{6303A928-6E8F-19AB-DE8A-93C4C7106672}"/>
          </ac:spMkLst>
        </pc:spChg>
        <pc:grpChg chg="del">
          <ac:chgData name="Barnard-Kubow, Karen Beth - barnarkb" userId="2d17eb97-f746-41b7-8ff8-8b62ce1c16c1" providerId="ADAL" clId="{3E77E167-EF4F-54F1-8C2D-4E6058E035B1}" dt="2025-08-20T18:03:31.273" v="5375" actId="478"/>
          <ac:grpSpMkLst>
            <pc:docMk/>
            <pc:sldMk cId="951256378" sldId="332"/>
            <ac:grpSpMk id="18" creationId="{00000000-0000-0000-0000-000000000000}"/>
          </ac:grpSpMkLst>
        </pc:grpChg>
        <pc:grpChg chg="del">
          <ac:chgData name="Barnard-Kubow, Karen Beth - barnarkb" userId="2d17eb97-f746-41b7-8ff8-8b62ce1c16c1" providerId="ADAL" clId="{3E77E167-EF4F-54F1-8C2D-4E6058E035B1}" dt="2025-08-20T18:03:31.273" v="5375" actId="478"/>
          <ac:grpSpMkLst>
            <pc:docMk/>
            <pc:sldMk cId="951256378" sldId="332"/>
            <ac:grpSpMk id="28" creationId="{00000000-0000-0000-0000-000000000000}"/>
          </ac:grpSpMkLst>
        </pc:grpChg>
        <pc:grpChg chg="del">
          <ac:chgData name="Barnard-Kubow, Karen Beth - barnarkb" userId="2d17eb97-f746-41b7-8ff8-8b62ce1c16c1" providerId="ADAL" clId="{3E77E167-EF4F-54F1-8C2D-4E6058E035B1}" dt="2025-08-20T18:03:31.273" v="5375" actId="478"/>
          <ac:grpSpMkLst>
            <pc:docMk/>
            <pc:sldMk cId="951256378" sldId="332"/>
            <ac:grpSpMk id="37" creationId="{00000000-0000-0000-0000-000000000000}"/>
          </ac:grpSpMkLst>
        </pc:grpChg>
        <pc:grpChg chg="add mod">
          <ac:chgData name="Barnard-Kubow, Karen Beth - barnarkb" userId="2d17eb97-f746-41b7-8ff8-8b62ce1c16c1" providerId="ADAL" clId="{3E77E167-EF4F-54F1-8C2D-4E6058E035B1}" dt="2025-08-20T18:05:06.460" v="5700"/>
          <ac:grpSpMkLst>
            <pc:docMk/>
            <pc:sldMk cId="951256378" sldId="332"/>
            <ac:grpSpMk id="54" creationId="{BACDCD8C-56A2-2DBE-125E-AA725345EF9A}"/>
          </ac:grpSpMkLst>
        </pc:grpChg>
        <pc:grpChg chg="mod">
          <ac:chgData name="Barnard-Kubow, Karen Beth - barnarkb" userId="2d17eb97-f746-41b7-8ff8-8b62ce1c16c1" providerId="ADAL" clId="{3E77E167-EF4F-54F1-8C2D-4E6058E035B1}" dt="2025-08-20T18:05:06.460" v="5700"/>
          <ac:grpSpMkLst>
            <pc:docMk/>
            <pc:sldMk cId="951256378" sldId="332"/>
            <ac:grpSpMk id="55" creationId="{671CAC3F-26D5-0746-CE5F-CA84BB3D7D99}"/>
          </ac:grpSpMkLst>
        </pc:grpChg>
        <pc:cxnChg chg="mod">
          <ac:chgData name="Barnard-Kubow, Karen Beth - barnarkb" userId="2d17eb97-f746-41b7-8ff8-8b62ce1c16c1" providerId="ADAL" clId="{3E77E167-EF4F-54F1-8C2D-4E6058E035B1}" dt="2025-08-20T18:05:06.460" v="5700"/>
          <ac:cxnSpMkLst>
            <pc:docMk/>
            <pc:sldMk cId="951256378" sldId="332"/>
            <ac:cxnSpMk id="57" creationId="{54E51526-1581-0C11-A4D7-6BBAB818FE2F}"/>
          </ac:cxnSpMkLst>
        </pc:cxnChg>
        <pc:cxnChg chg="mod">
          <ac:chgData name="Barnard-Kubow, Karen Beth - barnarkb" userId="2d17eb97-f746-41b7-8ff8-8b62ce1c16c1" providerId="ADAL" clId="{3E77E167-EF4F-54F1-8C2D-4E6058E035B1}" dt="2025-08-20T18:05:06.460" v="5700"/>
          <ac:cxnSpMkLst>
            <pc:docMk/>
            <pc:sldMk cId="951256378" sldId="332"/>
            <ac:cxnSpMk id="58" creationId="{85467100-CDAD-9D73-2240-ABB0C054A170}"/>
          </ac:cxnSpMkLst>
        </pc:cxnChg>
      </pc:sldChg>
      <pc:sldChg chg="modSp modNotesTx">
        <pc:chgData name="Barnard-Kubow, Karen Beth - barnarkb" userId="2d17eb97-f746-41b7-8ff8-8b62ce1c16c1" providerId="ADAL" clId="{3E77E167-EF4F-54F1-8C2D-4E6058E035B1}" dt="2025-08-20T15:18:24.722" v="1813" actId="20577"/>
        <pc:sldMkLst>
          <pc:docMk/>
          <pc:sldMk cId="1668712644" sldId="336"/>
        </pc:sldMkLst>
        <pc:spChg chg="mod">
          <ac:chgData name="Barnard-Kubow, Karen Beth - barnarkb" userId="2d17eb97-f746-41b7-8ff8-8b62ce1c16c1" providerId="ADAL" clId="{3E77E167-EF4F-54F1-8C2D-4E6058E035B1}" dt="2025-08-20T15:17:54.525" v="1649" actId="20577"/>
          <ac:spMkLst>
            <pc:docMk/>
            <pc:sldMk cId="1668712644" sldId="336"/>
            <ac:spMk id="9" creationId="{FDAE13F0-C3E6-45BA-E540-D659F9D7DB07}"/>
          </ac:spMkLst>
        </pc:spChg>
      </pc:sldChg>
      <pc:sldChg chg="addSp modSp mod modAnim modNotesTx">
        <pc:chgData name="Barnard-Kubow, Karen Beth - barnarkb" userId="2d17eb97-f746-41b7-8ff8-8b62ce1c16c1" providerId="ADAL" clId="{3E77E167-EF4F-54F1-8C2D-4E6058E035B1}" dt="2025-08-20T18:27:28.118" v="6212" actId="20577"/>
        <pc:sldMkLst>
          <pc:docMk/>
          <pc:sldMk cId="4256743648" sldId="391"/>
        </pc:sldMkLst>
        <pc:spChg chg="mod">
          <ac:chgData name="Barnard-Kubow, Karen Beth - barnarkb" userId="2d17eb97-f746-41b7-8ff8-8b62ce1c16c1" providerId="ADAL" clId="{3E77E167-EF4F-54F1-8C2D-4E6058E035B1}" dt="2025-08-20T18:00:54.297" v="5044" actId="14100"/>
          <ac:spMkLst>
            <pc:docMk/>
            <pc:sldMk cId="4256743648" sldId="391"/>
            <ac:spMk id="14" creationId="{3763F287-2050-1367-D831-E6C1EDC9B515}"/>
          </ac:spMkLst>
        </pc:spChg>
        <pc:spChg chg="mod">
          <ac:chgData name="Barnard-Kubow, Karen Beth - barnarkb" userId="2d17eb97-f746-41b7-8ff8-8b62ce1c16c1" providerId="ADAL" clId="{3E77E167-EF4F-54F1-8C2D-4E6058E035B1}" dt="2025-08-20T18:01:58.987" v="5208" actId="20577"/>
          <ac:spMkLst>
            <pc:docMk/>
            <pc:sldMk cId="4256743648" sldId="391"/>
            <ac:spMk id="17" creationId="{C34566EF-998A-4075-22E0-249525072E3B}"/>
          </ac:spMkLst>
        </pc:spChg>
        <pc:spChg chg="mod">
          <ac:chgData name="Barnard-Kubow, Karen Beth - barnarkb" userId="2d17eb97-f746-41b7-8ff8-8b62ce1c16c1" providerId="ADAL" clId="{3E77E167-EF4F-54F1-8C2D-4E6058E035B1}" dt="2025-08-20T18:00:20.473" v="5039"/>
          <ac:spMkLst>
            <pc:docMk/>
            <pc:sldMk cId="4256743648" sldId="391"/>
            <ac:spMk id="21" creationId="{39641075-F968-90D3-5607-A88E73C1D570}"/>
          </ac:spMkLst>
        </pc:spChg>
        <pc:grpChg chg="mod">
          <ac:chgData name="Barnard-Kubow, Karen Beth - barnarkb" userId="2d17eb97-f746-41b7-8ff8-8b62ce1c16c1" providerId="ADAL" clId="{3E77E167-EF4F-54F1-8C2D-4E6058E035B1}" dt="2025-08-20T18:00:45.454" v="5042" actId="1076"/>
          <ac:grpSpMkLst>
            <pc:docMk/>
            <pc:sldMk cId="4256743648" sldId="391"/>
            <ac:grpSpMk id="2" creationId="{BB82C8C0-743E-D546-BECE-3522A71E4A35}"/>
          </ac:grpSpMkLst>
        </pc:grpChg>
        <pc:grpChg chg="add mod">
          <ac:chgData name="Barnard-Kubow, Karen Beth - barnarkb" userId="2d17eb97-f746-41b7-8ff8-8b62ce1c16c1" providerId="ADAL" clId="{3E77E167-EF4F-54F1-8C2D-4E6058E035B1}" dt="2025-08-20T18:01:00.087" v="5064" actId="1038"/>
          <ac:grpSpMkLst>
            <pc:docMk/>
            <pc:sldMk cId="4256743648" sldId="391"/>
            <ac:grpSpMk id="16" creationId="{BFA61F3C-3E29-119C-16F4-5675DA0C5EF8}"/>
          </ac:grpSpMkLst>
        </pc:grpChg>
        <pc:grpChg chg="add mod">
          <ac:chgData name="Barnard-Kubow, Karen Beth - barnarkb" userId="2d17eb97-f746-41b7-8ff8-8b62ce1c16c1" providerId="ADAL" clId="{3E77E167-EF4F-54F1-8C2D-4E6058E035B1}" dt="2025-08-20T18:01:00.087" v="5064" actId="1038"/>
          <ac:grpSpMkLst>
            <pc:docMk/>
            <pc:sldMk cId="4256743648" sldId="391"/>
            <ac:grpSpMk id="20" creationId="{515DCA8C-D6F5-0C14-7FCF-E511949E629E}"/>
          </ac:grpSpMkLst>
        </pc:grpChg>
        <pc:picChg chg="add mod">
          <ac:chgData name="Barnard-Kubow, Karen Beth - barnarkb" userId="2d17eb97-f746-41b7-8ff8-8b62ce1c16c1" providerId="ADAL" clId="{3E77E167-EF4F-54F1-8C2D-4E6058E035B1}" dt="2025-08-20T18:01:00.087" v="5064" actId="1038"/>
          <ac:picMkLst>
            <pc:docMk/>
            <pc:sldMk cId="4256743648" sldId="391"/>
            <ac:picMk id="13" creationId="{BA6555F1-35B9-999B-71C7-AF6D7C41B8AF}"/>
          </ac:picMkLst>
        </pc:picChg>
        <pc:picChg chg="add mod">
          <ac:chgData name="Barnard-Kubow, Karen Beth - barnarkb" userId="2d17eb97-f746-41b7-8ff8-8b62ce1c16c1" providerId="ADAL" clId="{3E77E167-EF4F-54F1-8C2D-4E6058E035B1}" dt="2025-08-20T18:01:00.087" v="5064" actId="1038"/>
          <ac:picMkLst>
            <pc:docMk/>
            <pc:sldMk cId="4256743648" sldId="391"/>
            <ac:picMk id="15" creationId="{63D1AF39-C027-2284-E77F-F9B97D687809}"/>
          </ac:picMkLst>
        </pc:picChg>
        <pc:cxnChg chg="mod">
          <ac:chgData name="Barnard-Kubow, Karen Beth - barnarkb" userId="2d17eb97-f746-41b7-8ff8-8b62ce1c16c1" providerId="ADAL" clId="{3E77E167-EF4F-54F1-8C2D-4E6058E035B1}" dt="2025-08-20T18:00:20.473" v="5039"/>
          <ac:cxnSpMkLst>
            <pc:docMk/>
            <pc:sldMk cId="4256743648" sldId="391"/>
            <ac:cxnSpMk id="18" creationId="{5AA892CC-6639-B442-C3FE-05984F2C41B2}"/>
          </ac:cxnSpMkLst>
        </pc:cxnChg>
        <pc:cxnChg chg="mod">
          <ac:chgData name="Barnard-Kubow, Karen Beth - barnarkb" userId="2d17eb97-f746-41b7-8ff8-8b62ce1c16c1" providerId="ADAL" clId="{3E77E167-EF4F-54F1-8C2D-4E6058E035B1}" dt="2025-08-20T18:00:20.473" v="5039"/>
          <ac:cxnSpMkLst>
            <pc:docMk/>
            <pc:sldMk cId="4256743648" sldId="391"/>
            <ac:cxnSpMk id="19" creationId="{BE8617A3-56AA-4E35-52A8-C3E24CA12D4D}"/>
          </ac:cxnSpMkLst>
        </pc:cxnChg>
        <pc:cxnChg chg="mod">
          <ac:chgData name="Barnard-Kubow, Karen Beth - barnarkb" userId="2d17eb97-f746-41b7-8ff8-8b62ce1c16c1" providerId="ADAL" clId="{3E77E167-EF4F-54F1-8C2D-4E6058E035B1}" dt="2025-08-20T18:00:20.473" v="5039"/>
          <ac:cxnSpMkLst>
            <pc:docMk/>
            <pc:sldMk cId="4256743648" sldId="391"/>
            <ac:cxnSpMk id="22" creationId="{2A99FDAA-6F30-BE7B-DE4E-2CEB4A205A69}"/>
          </ac:cxnSpMkLst>
        </pc:cxnChg>
        <pc:cxnChg chg="mod">
          <ac:chgData name="Barnard-Kubow, Karen Beth - barnarkb" userId="2d17eb97-f746-41b7-8ff8-8b62ce1c16c1" providerId="ADAL" clId="{3E77E167-EF4F-54F1-8C2D-4E6058E035B1}" dt="2025-08-20T18:00:20.473" v="5039"/>
          <ac:cxnSpMkLst>
            <pc:docMk/>
            <pc:sldMk cId="4256743648" sldId="391"/>
            <ac:cxnSpMk id="23" creationId="{1D8622E7-9CDB-3A63-152C-08EECAEED521}"/>
          </ac:cxnSpMkLst>
        </pc:cxnChg>
      </pc:sldChg>
      <pc:sldChg chg="modNotesTx">
        <pc:chgData name="Barnard-Kubow, Karen Beth - barnarkb" userId="2d17eb97-f746-41b7-8ff8-8b62ce1c16c1" providerId="ADAL" clId="{3E77E167-EF4F-54F1-8C2D-4E6058E035B1}" dt="2025-08-21T12:46:00.515" v="9310" actId="20577"/>
        <pc:sldMkLst>
          <pc:docMk/>
          <pc:sldMk cId="3941503358" sldId="392"/>
        </pc:sldMkLst>
      </pc:sldChg>
      <pc:sldChg chg="modNotesTx">
        <pc:chgData name="Barnard-Kubow, Karen Beth - barnarkb" userId="2d17eb97-f746-41b7-8ff8-8b62ce1c16c1" providerId="ADAL" clId="{3E77E167-EF4F-54F1-8C2D-4E6058E035B1}" dt="2025-08-21T12:51:59.079" v="11139" actId="20577"/>
        <pc:sldMkLst>
          <pc:docMk/>
          <pc:sldMk cId="1705306069" sldId="393"/>
        </pc:sldMkLst>
      </pc:sldChg>
      <pc:sldChg chg="modNotesTx">
        <pc:chgData name="Barnard-Kubow, Karen Beth - barnarkb" userId="2d17eb97-f746-41b7-8ff8-8b62ce1c16c1" providerId="ADAL" clId="{3E77E167-EF4F-54F1-8C2D-4E6058E035B1}" dt="2025-08-21T12:56:30.432" v="12976" actId="20577"/>
        <pc:sldMkLst>
          <pc:docMk/>
          <pc:sldMk cId="2082635234" sldId="394"/>
        </pc:sldMkLst>
      </pc:sldChg>
      <pc:sldChg chg="modNotesTx">
        <pc:chgData name="Barnard-Kubow, Karen Beth - barnarkb" userId="2d17eb97-f746-41b7-8ff8-8b62ce1c16c1" providerId="ADAL" clId="{3E77E167-EF4F-54F1-8C2D-4E6058E035B1}" dt="2025-08-21T12:57:02.943" v="13197" actId="20577"/>
        <pc:sldMkLst>
          <pc:docMk/>
          <pc:sldMk cId="3297627023" sldId="395"/>
        </pc:sldMkLst>
      </pc:sldChg>
      <pc:sldChg chg="modNotesTx">
        <pc:chgData name="Barnard-Kubow, Karen Beth - barnarkb" userId="2d17eb97-f746-41b7-8ff8-8b62ce1c16c1" providerId="ADAL" clId="{3E77E167-EF4F-54F1-8C2D-4E6058E035B1}" dt="2025-08-21T19:48:53.795" v="19509" actId="20577"/>
        <pc:sldMkLst>
          <pc:docMk/>
          <pc:sldMk cId="706534060" sldId="396"/>
        </pc:sldMkLst>
      </pc:sldChg>
      <pc:sldChg chg="modNotesTx">
        <pc:chgData name="Barnard-Kubow, Karen Beth - barnarkb" userId="2d17eb97-f746-41b7-8ff8-8b62ce1c16c1" providerId="ADAL" clId="{3E77E167-EF4F-54F1-8C2D-4E6058E035B1}" dt="2025-08-21T19:50:08.184" v="19993" actId="20577"/>
        <pc:sldMkLst>
          <pc:docMk/>
          <pc:sldMk cId="2893657226" sldId="398"/>
        </pc:sldMkLst>
      </pc:sldChg>
      <pc:sldChg chg="modNotesTx">
        <pc:chgData name="Barnard-Kubow, Karen Beth - barnarkb" userId="2d17eb97-f746-41b7-8ff8-8b62ce1c16c1" providerId="ADAL" clId="{3E77E167-EF4F-54F1-8C2D-4E6058E035B1}" dt="2025-08-21T19:45:58.289" v="18322" actId="20577"/>
        <pc:sldMkLst>
          <pc:docMk/>
          <pc:sldMk cId="3026569731" sldId="407"/>
        </pc:sldMkLst>
      </pc:sldChg>
      <pc:sldChg chg="modNotesTx">
        <pc:chgData name="Barnard-Kubow, Karen Beth - barnarkb" userId="2d17eb97-f746-41b7-8ff8-8b62ce1c16c1" providerId="ADAL" clId="{3E77E167-EF4F-54F1-8C2D-4E6058E035B1}" dt="2025-08-21T01:02:48.626" v="7638" actId="20577"/>
        <pc:sldMkLst>
          <pc:docMk/>
          <pc:sldMk cId="320779491" sldId="409"/>
        </pc:sldMkLst>
      </pc:sldChg>
      <pc:sldChg chg="modNotesTx">
        <pc:chgData name="Barnard-Kubow, Karen Beth - barnarkb" userId="2d17eb97-f746-41b7-8ff8-8b62ce1c16c1" providerId="ADAL" clId="{3E77E167-EF4F-54F1-8C2D-4E6058E035B1}" dt="2025-08-21T15:54:16.077" v="14291" actId="33524"/>
        <pc:sldMkLst>
          <pc:docMk/>
          <pc:sldMk cId="981673000" sldId="410"/>
        </pc:sldMkLst>
      </pc:sldChg>
      <pc:sldChg chg="modNotesTx">
        <pc:chgData name="Barnard-Kubow, Karen Beth - barnarkb" userId="2d17eb97-f746-41b7-8ff8-8b62ce1c16c1" providerId="ADAL" clId="{3E77E167-EF4F-54F1-8C2D-4E6058E035B1}" dt="2025-08-21T19:53:02.516" v="21015" actId="20577"/>
        <pc:sldMkLst>
          <pc:docMk/>
          <pc:sldMk cId="2101678796" sldId="411"/>
        </pc:sldMkLst>
      </pc:sldChg>
      <pc:sldChg chg="modNotesTx">
        <pc:chgData name="Barnard-Kubow, Karen Beth - barnarkb" userId="2d17eb97-f746-41b7-8ff8-8b62ce1c16c1" providerId="ADAL" clId="{3E77E167-EF4F-54F1-8C2D-4E6058E035B1}" dt="2025-08-21T15:57:12.206" v="15233" actId="20577"/>
        <pc:sldMkLst>
          <pc:docMk/>
          <pc:sldMk cId="1623616705" sldId="412"/>
        </pc:sldMkLst>
      </pc:sldChg>
      <pc:sldChg chg="modSp mod modNotesTx">
        <pc:chgData name="Barnard-Kubow, Karen Beth - barnarkb" userId="2d17eb97-f746-41b7-8ff8-8b62ce1c16c1" providerId="ADAL" clId="{3E77E167-EF4F-54F1-8C2D-4E6058E035B1}" dt="2025-08-21T15:56:14.134" v="14907" actId="20577"/>
        <pc:sldMkLst>
          <pc:docMk/>
          <pc:sldMk cId="3461985112" sldId="413"/>
        </pc:sldMkLst>
        <pc:spChg chg="mod">
          <ac:chgData name="Barnard-Kubow, Karen Beth - barnarkb" userId="2d17eb97-f746-41b7-8ff8-8b62ce1c16c1" providerId="ADAL" clId="{3E77E167-EF4F-54F1-8C2D-4E6058E035B1}" dt="2025-08-21T15:55:35.131" v="14663" actId="20577"/>
          <ac:spMkLst>
            <pc:docMk/>
            <pc:sldMk cId="3461985112" sldId="413"/>
            <ac:spMk id="3" creationId="{79A9F56A-DF82-CE4F-2779-D3CAEA16CE5D}"/>
          </ac:spMkLst>
        </pc:spChg>
      </pc:sldChg>
      <pc:sldChg chg="modNotesTx">
        <pc:chgData name="Barnard-Kubow, Karen Beth - barnarkb" userId="2d17eb97-f746-41b7-8ff8-8b62ce1c16c1" providerId="ADAL" clId="{3E77E167-EF4F-54F1-8C2D-4E6058E035B1}" dt="2025-08-20T15:14:22.727" v="295" actId="20577"/>
        <pc:sldMkLst>
          <pc:docMk/>
          <pc:sldMk cId="181063149" sldId="416"/>
        </pc:sldMkLst>
      </pc:sldChg>
      <pc:sldChg chg="modNotesTx">
        <pc:chgData name="Barnard-Kubow, Karen Beth - barnarkb" userId="2d17eb97-f746-41b7-8ff8-8b62ce1c16c1" providerId="ADAL" clId="{3E77E167-EF4F-54F1-8C2D-4E6058E035B1}" dt="2025-08-21T15:54:49.273" v="14371" actId="20577"/>
        <pc:sldMkLst>
          <pc:docMk/>
          <pc:sldMk cId="4104215458" sldId="420"/>
        </pc:sldMkLst>
      </pc:sldChg>
      <pc:sldChg chg="modNotesTx">
        <pc:chgData name="Barnard-Kubow, Karen Beth - barnarkb" userId="2d17eb97-f746-41b7-8ff8-8b62ce1c16c1" providerId="ADAL" clId="{3E77E167-EF4F-54F1-8C2D-4E6058E035B1}" dt="2025-08-21T15:56:34.443" v="15002" actId="20577"/>
        <pc:sldMkLst>
          <pc:docMk/>
          <pc:sldMk cId="3341815399" sldId="421"/>
        </pc:sldMkLst>
      </pc:sldChg>
      <pc:sldChg chg="modNotesTx">
        <pc:chgData name="Barnard-Kubow, Karen Beth - barnarkb" userId="2d17eb97-f746-41b7-8ff8-8b62ce1c16c1" providerId="ADAL" clId="{3E77E167-EF4F-54F1-8C2D-4E6058E035B1}" dt="2025-08-21T19:50:51.607" v="20151" actId="20577"/>
        <pc:sldMkLst>
          <pc:docMk/>
          <pc:sldMk cId="4080028905" sldId="2134806179"/>
        </pc:sldMkLst>
      </pc:sldChg>
      <pc:sldChg chg="modNotesTx">
        <pc:chgData name="Barnard-Kubow, Karen Beth - barnarkb" userId="2d17eb97-f746-41b7-8ff8-8b62ce1c16c1" providerId="ADAL" clId="{3E77E167-EF4F-54F1-8C2D-4E6058E035B1}" dt="2025-08-21T19:51:42.748" v="20503" actId="20577"/>
        <pc:sldMkLst>
          <pc:docMk/>
          <pc:sldMk cId="2846975725" sldId="2134806180"/>
        </pc:sldMkLst>
      </pc:sldChg>
      <pc:sldChg chg="addSp delSp modSp add mod delAnim modAnim modNotesTx">
        <pc:chgData name="Barnard-Kubow, Karen Beth - barnarkb" userId="2d17eb97-f746-41b7-8ff8-8b62ce1c16c1" providerId="ADAL" clId="{3E77E167-EF4F-54F1-8C2D-4E6058E035B1}" dt="2025-08-20T18:27:48.123" v="6219" actId="20577"/>
        <pc:sldMkLst>
          <pc:docMk/>
          <pc:sldMk cId="2050722499" sldId="2134806181"/>
        </pc:sldMkLst>
        <pc:spChg chg="del">
          <ac:chgData name="Barnard-Kubow, Karen Beth - barnarkb" userId="2d17eb97-f746-41b7-8ff8-8b62ce1c16c1" providerId="ADAL" clId="{3E77E167-EF4F-54F1-8C2D-4E6058E035B1}" dt="2025-08-20T18:06:53.195" v="5887" actId="478"/>
          <ac:spMkLst>
            <pc:docMk/>
            <pc:sldMk cId="2050722499" sldId="2134806181"/>
            <ac:spMk id="7" creationId="{07DE1AA6-AD36-8270-0D7A-AA679B883F42}"/>
          </ac:spMkLst>
        </pc:spChg>
        <pc:spChg chg="add del mod">
          <ac:chgData name="Barnard-Kubow, Karen Beth - barnarkb" userId="2d17eb97-f746-41b7-8ff8-8b62ce1c16c1" providerId="ADAL" clId="{3E77E167-EF4F-54F1-8C2D-4E6058E035B1}" dt="2025-08-20T18:06:58.348" v="5890" actId="478"/>
          <ac:spMkLst>
            <pc:docMk/>
            <pc:sldMk cId="2050722499" sldId="2134806181"/>
            <ac:spMk id="19" creationId="{AE319EF0-42D8-E18A-FE97-B2D8D7DE1EF9}"/>
          </ac:spMkLst>
        </pc:spChg>
        <pc:spChg chg="mod">
          <ac:chgData name="Barnard-Kubow, Karen Beth - barnarkb" userId="2d17eb97-f746-41b7-8ff8-8b62ce1c16c1" providerId="ADAL" clId="{3E77E167-EF4F-54F1-8C2D-4E6058E035B1}" dt="2025-08-20T18:06:55.933" v="5889"/>
          <ac:spMkLst>
            <pc:docMk/>
            <pc:sldMk cId="2050722499" sldId="2134806181"/>
            <ac:spMk id="23" creationId="{8841A181-18C7-1B8C-09AD-C4DD744A955A}"/>
          </ac:spMkLst>
        </pc:spChg>
        <pc:spChg chg="add mod">
          <ac:chgData name="Barnard-Kubow, Karen Beth - barnarkb" userId="2d17eb97-f746-41b7-8ff8-8b62ce1c16c1" providerId="ADAL" clId="{3E77E167-EF4F-54F1-8C2D-4E6058E035B1}" dt="2025-08-20T18:06:55.933" v="5889"/>
          <ac:spMkLst>
            <pc:docMk/>
            <pc:sldMk cId="2050722499" sldId="2134806181"/>
            <ac:spMk id="25" creationId="{5850A040-18E9-0962-3CAE-C03701FE3A94}"/>
          </ac:spMkLst>
        </pc:spChg>
        <pc:spChg chg="mod">
          <ac:chgData name="Barnard-Kubow, Karen Beth - barnarkb" userId="2d17eb97-f746-41b7-8ff8-8b62ce1c16c1" providerId="ADAL" clId="{3E77E167-EF4F-54F1-8C2D-4E6058E035B1}" dt="2025-08-20T18:06:55.933" v="5889"/>
          <ac:spMkLst>
            <pc:docMk/>
            <pc:sldMk cId="2050722499" sldId="2134806181"/>
            <ac:spMk id="27" creationId="{FD19A89D-02F4-C7B9-6A3E-6F7BE255F518}"/>
          </ac:spMkLst>
        </pc:spChg>
        <pc:spChg chg="mod">
          <ac:chgData name="Barnard-Kubow, Karen Beth - barnarkb" userId="2d17eb97-f746-41b7-8ff8-8b62ce1c16c1" providerId="ADAL" clId="{3E77E167-EF4F-54F1-8C2D-4E6058E035B1}" dt="2025-08-20T18:06:55.933" v="5889"/>
          <ac:spMkLst>
            <pc:docMk/>
            <pc:sldMk cId="2050722499" sldId="2134806181"/>
            <ac:spMk id="28" creationId="{187973AC-B4F8-E23A-DEE1-88DD113F44DC}"/>
          </ac:spMkLst>
        </pc:spChg>
        <pc:spChg chg="mod">
          <ac:chgData name="Barnard-Kubow, Karen Beth - barnarkb" userId="2d17eb97-f746-41b7-8ff8-8b62ce1c16c1" providerId="ADAL" clId="{3E77E167-EF4F-54F1-8C2D-4E6058E035B1}" dt="2025-08-20T18:06:55.933" v="5889"/>
          <ac:spMkLst>
            <pc:docMk/>
            <pc:sldMk cId="2050722499" sldId="2134806181"/>
            <ac:spMk id="31" creationId="{2BD074A8-4D15-89A5-681D-9E9E46E442F1}"/>
          </ac:spMkLst>
        </pc:spChg>
        <pc:spChg chg="mod">
          <ac:chgData name="Barnard-Kubow, Karen Beth - barnarkb" userId="2d17eb97-f746-41b7-8ff8-8b62ce1c16c1" providerId="ADAL" clId="{3E77E167-EF4F-54F1-8C2D-4E6058E035B1}" dt="2025-08-20T18:06:55.933" v="5889"/>
          <ac:spMkLst>
            <pc:docMk/>
            <pc:sldMk cId="2050722499" sldId="2134806181"/>
            <ac:spMk id="40" creationId="{07F4C08D-6947-21B3-6CE6-A87F23F889E6}"/>
          </ac:spMkLst>
        </pc:spChg>
        <pc:spChg chg="mod">
          <ac:chgData name="Barnard-Kubow, Karen Beth - barnarkb" userId="2d17eb97-f746-41b7-8ff8-8b62ce1c16c1" providerId="ADAL" clId="{3E77E167-EF4F-54F1-8C2D-4E6058E035B1}" dt="2025-08-20T18:06:55.933" v="5889"/>
          <ac:spMkLst>
            <pc:docMk/>
            <pc:sldMk cId="2050722499" sldId="2134806181"/>
            <ac:spMk id="43" creationId="{4CADC856-5B5E-B7FF-191A-21D16AB748BD}"/>
          </ac:spMkLst>
        </pc:spChg>
        <pc:spChg chg="mod">
          <ac:chgData name="Barnard-Kubow, Karen Beth - barnarkb" userId="2d17eb97-f746-41b7-8ff8-8b62ce1c16c1" providerId="ADAL" clId="{3E77E167-EF4F-54F1-8C2D-4E6058E035B1}" dt="2025-08-20T18:06:55.933" v="5889"/>
          <ac:spMkLst>
            <pc:docMk/>
            <pc:sldMk cId="2050722499" sldId="2134806181"/>
            <ac:spMk id="62" creationId="{A3035EEB-23A1-38EB-B197-67305B8AA345}"/>
          </ac:spMkLst>
        </pc:spChg>
        <pc:spChg chg="mod">
          <ac:chgData name="Barnard-Kubow, Karen Beth - barnarkb" userId="2d17eb97-f746-41b7-8ff8-8b62ce1c16c1" providerId="ADAL" clId="{3E77E167-EF4F-54F1-8C2D-4E6058E035B1}" dt="2025-08-20T18:06:55.933" v="5889"/>
          <ac:spMkLst>
            <pc:docMk/>
            <pc:sldMk cId="2050722499" sldId="2134806181"/>
            <ac:spMk id="66" creationId="{3425A7D1-E78D-3229-9822-44649D40BB05}"/>
          </ac:spMkLst>
        </pc:spChg>
        <pc:spChg chg="mod">
          <ac:chgData name="Barnard-Kubow, Karen Beth - barnarkb" userId="2d17eb97-f746-41b7-8ff8-8b62ce1c16c1" providerId="ADAL" clId="{3E77E167-EF4F-54F1-8C2D-4E6058E035B1}" dt="2025-08-20T18:06:55.933" v="5889"/>
          <ac:spMkLst>
            <pc:docMk/>
            <pc:sldMk cId="2050722499" sldId="2134806181"/>
            <ac:spMk id="70" creationId="{6BC7A014-6525-AE19-0AFE-CA9B5A4980D5}"/>
          </ac:spMkLst>
        </pc:spChg>
        <pc:grpChg chg="del">
          <ac:chgData name="Barnard-Kubow, Karen Beth - barnarkb" userId="2d17eb97-f746-41b7-8ff8-8b62ce1c16c1" providerId="ADAL" clId="{3E77E167-EF4F-54F1-8C2D-4E6058E035B1}" dt="2025-08-20T18:06:53.195" v="5887" actId="478"/>
          <ac:grpSpMkLst>
            <pc:docMk/>
            <pc:sldMk cId="2050722499" sldId="2134806181"/>
            <ac:grpSpMk id="2" creationId="{14FDA661-0655-0477-4CE4-49CA15790BB0}"/>
          </ac:grpSpMkLst>
        </pc:grpChg>
        <pc:grpChg chg="del">
          <ac:chgData name="Barnard-Kubow, Karen Beth - barnarkb" userId="2d17eb97-f746-41b7-8ff8-8b62ce1c16c1" providerId="ADAL" clId="{3E77E167-EF4F-54F1-8C2D-4E6058E035B1}" dt="2025-08-20T18:06:53.195" v="5887" actId="478"/>
          <ac:grpSpMkLst>
            <pc:docMk/>
            <pc:sldMk cId="2050722499" sldId="2134806181"/>
            <ac:grpSpMk id="8" creationId="{B6D67F62-8DEC-3824-49C1-A3F8C738F7F5}"/>
          </ac:grpSpMkLst>
        </pc:grpChg>
        <pc:grpChg chg="del">
          <ac:chgData name="Barnard-Kubow, Karen Beth - barnarkb" userId="2d17eb97-f746-41b7-8ff8-8b62ce1c16c1" providerId="ADAL" clId="{3E77E167-EF4F-54F1-8C2D-4E6058E035B1}" dt="2025-08-20T18:06:53.195" v="5887" actId="478"/>
          <ac:grpSpMkLst>
            <pc:docMk/>
            <pc:sldMk cId="2050722499" sldId="2134806181"/>
            <ac:grpSpMk id="11" creationId="{B0874F4A-B78E-A2FD-B3F5-947756036486}"/>
          </ac:grpSpMkLst>
        </pc:grpChg>
        <pc:grpChg chg="del">
          <ac:chgData name="Barnard-Kubow, Karen Beth - barnarkb" userId="2d17eb97-f746-41b7-8ff8-8b62ce1c16c1" providerId="ADAL" clId="{3E77E167-EF4F-54F1-8C2D-4E6058E035B1}" dt="2025-08-20T18:06:53.195" v="5887" actId="478"/>
          <ac:grpSpMkLst>
            <pc:docMk/>
            <pc:sldMk cId="2050722499" sldId="2134806181"/>
            <ac:grpSpMk id="14" creationId="{36D4B8AE-7C02-E53E-5A75-6F837F51CC70}"/>
          </ac:grpSpMkLst>
        </pc:grpChg>
        <pc:grpChg chg="del">
          <ac:chgData name="Barnard-Kubow, Karen Beth - barnarkb" userId="2d17eb97-f746-41b7-8ff8-8b62ce1c16c1" providerId="ADAL" clId="{3E77E167-EF4F-54F1-8C2D-4E6058E035B1}" dt="2025-08-20T18:06:53.195" v="5887" actId="478"/>
          <ac:grpSpMkLst>
            <pc:docMk/>
            <pc:sldMk cId="2050722499" sldId="2134806181"/>
            <ac:grpSpMk id="46" creationId="{90D01948-A486-6215-4C14-4AA487B1F16F}"/>
          </ac:grpSpMkLst>
        </pc:grpChg>
        <pc:grpChg chg="del">
          <ac:chgData name="Barnard-Kubow, Karen Beth - barnarkb" userId="2d17eb97-f746-41b7-8ff8-8b62ce1c16c1" providerId="ADAL" clId="{3E77E167-EF4F-54F1-8C2D-4E6058E035B1}" dt="2025-08-20T18:06:53.195" v="5887" actId="478"/>
          <ac:grpSpMkLst>
            <pc:docMk/>
            <pc:sldMk cId="2050722499" sldId="2134806181"/>
            <ac:grpSpMk id="50" creationId="{0B498CF3-1527-BF32-1642-8BACB47BBAC4}"/>
          </ac:grpSpMkLst>
        </pc:grpChg>
        <pc:grpChg chg="del">
          <ac:chgData name="Barnard-Kubow, Karen Beth - barnarkb" userId="2d17eb97-f746-41b7-8ff8-8b62ce1c16c1" providerId="ADAL" clId="{3E77E167-EF4F-54F1-8C2D-4E6058E035B1}" dt="2025-08-20T18:06:55.550" v="5888" actId="478"/>
          <ac:grpSpMkLst>
            <pc:docMk/>
            <pc:sldMk cId="2050722499" sldId="2134806181"/>
            <ac:grpSpMk id="54" creationId="{DC7E1D42-BA43-54E5-7B39-25283D10A423}"/>
          </ac:grpSpMkLst>
        </pc:grpChg>
        <pc:picChg chg="del">
          <ac:chgData name="Barnard-Kubow, Karen Beth - barnarkb" userId="2d17eb97-f746-41b7-8ff8-8b62ce1c16c1" providerId="ADAL" clId="{3E77E167-EF4F-54F1-8C2D-4E6058E035B1}" dt="2025-08-20T18:06:53.195" v="5887" actId="478"/>
          <ac:picMkLst>
            <pc:docMk/>
            <pc:sldMk cId="2050722499" sldId="2134806181"/>
            <ac:picMk id="44" creationId="{F0701E4F-2353-DD63-DB02-9F59A347DEE0}"/>
          </ac:picMkLst>
        </pc:picChg>
        <pc:picChg chg="del">
          <ac:chgData name="Barnard-Kubow, Karen Beth - barnarkb" userId="2d17eb97-f746-41b7-8ff8-8b62ce1c16c1" providerId="ADAL" clId="{3E77E167-EF4F-54F1-8C2D-4E6058E035B1}" dt="2025-08-20T18:06:53.195" v="5887" actId="478"/>
          <ac:picMkLst>
            <pc:docMk/>
            <pc:sldMk cId="2050722499" sldId="2134806181"/>
            <ac:picMk id="45" creationId="{BE103C50-62E8-27E8-04B8-1EAC7751A6C0}"/>
          </ac:picMkLst>
        </pc:picChg>
      </pc:sldChg>
    </pc:docChg>
  </pc:docChgLst>
  <pc:docChgLst>
    <pc:chgData name="Barnard-Kubow, Karen Beth - barnarkb" userId="2d17eb97-f746-41b7-8ff8-8b62ce1c16c1" providerId="ADAL" clId="{9B2729C7-2704-C846-A2A2-CBDDB5151D35}"/>
    <pc:docChg chg="undo custSel addSld delSld modSld">
      <pc:chgData name="Barnard-Kubow, Karen Beth - barnarkb" userId="2d17eb97-f746-41b7-8ff8-8b62ce1c16c1" providerId="ADAL" clId="{9B2729C7-2704-C846-A2A2-CBDDB5151D35}" dt="2025-06-17T18:51:56.818" v="104" actId="1076"/>
      <pc:docMkLst>
        <pc:docMk/>
      </pc:docMkLst>
      <pc:sldChg chg="modNotesTx">
        <pc:chgData name="Barnard-Kubow, Karen Beth - barnarkb" userId="2d17eb97-f746-41b7-8ff8-8b62ce1c16c1" providerId="ADAL" clId="{9B2729C7-2704-C846-A2A2-CBDDB5151D35}" dt="2025-06-16T20:06:41.695" v="54" actId="20577"/>
        <pc:sldMkLst>
          <pc:docMk/>
          <pc:sldMk cId="1585285704" sldId="256"/>
        </pc:sldMkLst>
      </pc:sldChg>
      <pc:sldChg chg="addSp delSp modSp mod">
        <pc:chgData name="Barnard-Kubow, Karen Beth - barnarkb" userId="2d17eb97-f746-41b7-8ff8-8b62ce1c16c1" providerId="ADAL" clId="{9B2729C7-2704-C846-A2A2-CBDDB5151D35}" dt="2025-06-17T18:51:56.818" v="104" actId="1076"/>
        <pc:sldMkLst>
          <pc:docMk/>
          <pc:sldMk cId="3275878852" sldId="296"/>
        </pc:sldMkLst>
      </pc:sldChg>
      <pc:sldChg chg="add del">
        <pc:chgData name="Barnard-Kubow, Karen Beth - barnarkb" userId="2d17eb97-f746-41b7-8ff8-8b62ce1c16c1" providerId="ADAL" clId="{9B2729C7-2704-C846-A2A2-CBDDB5151D35}" dt="2025-06-17T18:49:49.107" v="81" actId="2696"/>
        <pc:sldMkLst>
          <pc:docMk/>
          <pc:sldMk cId="4000181278" sldId="297"/>
        </pc:sldMkLst>
      </pc:sldChg>
      <pc:sldChg chg="add del">
        <pc:chgData name="Barnard-Kubow, Karen Beth - barnarkb" userId="2d17eb97-f746-41b7-8ff8-8b62ce1c16c1" providerId="ADAL" clId="{9B2729C7-2704-C846-A2A2-CBDDB5151D35}" dt="2025-06-17T18:49:48.556" v="80" actId="2696"/>
        <pc:sldMkLst>
          <pc:docMk/>
          <pc:sldMk cId="357168140" sldId="298"/>
        </pc:sldMkLst>
      </pc:sldChg>
      <pc:sldChg chg="modNotesTx">
        <pc:chgData name="Barnard-Kubow, Karen Beth - barnarkb" userId="2d17eb97-f746-41b7-8ff8-8b62ce1c16c1" providerId="ADAL" clId="{9B2729C7-2704-C846-A2A2-CBDDB5151D35}" dt="2025-06-16T20:05:20.165" v="14" actId="20577"/>
        <pc:sldMkLst>
          <pc:docMk/>
          <pc:sldMk cId="1832943716" sldId="308"/>
        </pc:sldMkLst>
      </pc:sldChg>
      <pc:sldChg chg="delSp mod modNotesTx">
        <pc:chgData name="Barnard-Kubow, Karen Beth - barnarkb" userId="2d17eb97-f746-41b7-8ff8-8b62ce1c16c1" providerId="ADAL" clId="{9B2729C7-2704-C846-A2A2-CBDDB5151D35}" dt="2025-06-16T20:05:11.077" v="12" actId="20577"/>
        <pc:sldMkLst>
          <pc:docMk/>
          <pc:sldMk cId="618818812" sldId="639"/>
        </pc:sldMkLst>
      </pc:sldChg>
      <pc:sldChg chg="modNotesTx">
        <pc:chgData name="Barnard-Kubow, Karen Beth - barnarkb" userId="2d17eb97-f746-41b7-8ff8-8b62ce1c16c1" providerId="ADAL" clId="{9B2729C7-2704-C846-A2A2-CBDDB5151D35}" dt="2025-06-16T20:05:24.172" v="16" actId="20577"/>
        <pc:sldMkLst>
          <pc:docMk/>
          <pc:sldMk cId="2556044319" sldId="640"/>
        </pc:sldMkLst>
      </pc:sldChg>
      <pc:sldChg chg="modNotesTx">
        <pc:chgData name="Barnard-Kubow, Karen Beth - barnarkb" userId="2d17eb97-f746-41b7-8ff8-8b62ce1c16c1" providerId="ADAL" clId="{9B2729C7-2704-C846-A2A2-CBDDB5151D35}" dt="2025-06-16T20:05:30.008" v="18" actId="20577"/>
        <pc:sldMkLst>
          <pc:docMk/>
          <pc:sldMk cId="468932756" sldId="2134806178"/>
        </pc:sldMkLst>
      </pc:sldChg>
    </pc:docChg>
  </pc:docChgLst>
  <pc:docChgLst>
    <pc:chgData name="Barnard-Kubow, Karen Beth - barnarkb" userId="2d17eb97-f746-41b7-8ff8-8b62ce1c16c1" providerId="ADAL" clId="{BFCC5184-9413-2941-9597-1634A8D590EC}"/>
    <pc:docChg chg="undo custSel modSld">
      <pc:chgData name="Barnard-Kubow, Karen Beth - barnarkb" userId="2d17eb97-f746-41b7-8ff8-8b62ce1c16c1" providerId="ADAL" clId="{BFCC5184-9413-2941-9597-1634A8D590EC}" dt="2024-09-20T15:18:35.355" v="9" actId="1076"/>
      <pc:docMkLst>
        <pc:docMk/>
      </pc:docMkLst>
      <pc:sldChg chg="modSp mod">
        <pc:chgData name="Barnard-Kubow, Karen Beth - barnarkb" userId="2d17eb97-f746-41b7-8ff8-8b62ce1c16c1" providerId="ADAL" clId="{BFCC5184-9413-2941-9597-1634A8D590EC}" dt="2024-09-20T15:18:35.355" v="9" actId="1076"/>
        <pc:sldMkLst>
          <pc:docMk/>
          <pc:sldMk cId="3275878852" sldId="296"/>
        </pc:sldMkLst>
      </pc:sldChg>
      <pc:sldChg chg="modSp mod">
        <pc:chgData name="Barnard-Kubow, Karen Beth - barnarkb" userId="2d17eb97-f746-41b7-8ff8-8b62ce1c16c1" providerId="ADAL" clId="{BFCC5184-9413-2941-9597-1634A8D590EC}" dt="2024-09-20T15:18:34.955" v="8" actId="255"/>
        <pc:sldMkLst>
          <pc:docMk/>
          <pc:sldMk cId="4000181278" sldId="297"/>
        </pc:sldMkLst>
      </pc:sldChg>
    </pc:docChg>
  </pc:docChgLst>
  <pc:docChgLst>
    <pc:chgData name="Barnard-Kubow, Karen Beth - barnarkb" userId="2d17eb97-f746-41b7-8ff8-8b62ce1c16c1" providerId="ADAL" clId="{EEA09EE2-34E9-FF42-A02D-3C095149DD9B}"/>
    <pc:docChg chg="delSld">
      <pc:chgData name="Barnard-Kubow, Karen Beth - barnarkb" userId="2d17eb97-f746-41b7-8ff8-8b62ce1c16c1" providerId="ADAL" clId="{EEA09EE2-34E9-FF42-A02D-3C095149DD9B}" dt="2024-10-07T13:04:28.185" v="0" actId="2696"/>
      <pc:docMkLst>
        <pc:docMk/>
      </pc:docMkLst>
      <pc:sldChg chg="del">
        <pc:chgData name="Barnard-Kubow, Karen Beth - barnarkb" userId="2d17eb97-f746-41b7-8ff8-8b62ce1c16c1" providerId="ADAL" clId="{EEA09EE2-34E9-FF42-A02D-3C095149DD9B}" dt="2024-10-07T13:04:28.185" v="0" actId="2696"/>
        <pc:sldMkLst>
          <pc:docMk/>
          <pc:sldMk cId="1290795386" sldId="419"/>
        </pc:sldMkLst>
      </pc:sldChg>
    </pc:docChg>
  </pc:docChgLst>
  <pc:docChgLst>
    <pc:chgData name="Barnard-Kubow, Karen Beth - barnarkb" userId="2d17eb97-f746-41b7-8ff8-8b62ce1c16c1" providerId="ADAL" clId="{4F4B293D-9436-D943-9EDE-E9EC61BCC274}"/>
    <pc:docChg chg="undo custSel addSld modSld">
      <pc:chgData name="Barnard-Kubow, Karen Beth - barnarkb" userId="2d17eb97-f746-41b7-8ff8-8b62ce1c16c1" providerId="ADAL" clId="{4F4B293D-9436-D943-9EDE-E9EC61BCC274}" dt="2024-03-03T21:18:29.798" v="390" actId="1076"/>
      <pc:docMkLst>
        <pc:docMk/>
      </pc:docMkLst>
      <pc:sldChg chg="addSp delSp modSp new mod">
        <pc:chgData name="Barnard-Kubow, Karen Beth - barnarkb" userId="2d17eb97-f746-41b7-8ff8-8b62ce1c16c1" providerId="ADAL" clId="{4F4B293D-9436-D943-9EDE-E9EC61BCC274}" dt="2024-03-03T21:16:42.960" v="208" actId="255"/>
        <pc:sldMkLst>
          <pc:docMk/>
          <pc:sldMk cId="4017038417" sldId="2134806181"/>
        </pc:sldMkLst>
      </pc:sldChg>
      <pc:sldChg chg="addSp delSp modSp new mod">
        <pc:chgData name="Barnard-Kubow, Karen Beth - barnarkb" userId="2d17eb97-f746-41b7-8ff8-8b62ce1c16c1" providerId="ADAL" clId="{4F4B293D-9436-D943-9EDE-E9EC61BCC274}" dt="2024-03-03T21:16:28.664" v="207" actId="255"/>
        <pc:sldMkLst>
          <pc:docMk/>
          <pc:sldMk cId="3310252673" sldId="2134806182"/>
        </pc:sldMkLst>
      </pc:sldChg>
      <pc:sldChg chg="addSp modSp new mod">
        <pc:chgData name="Barnard-Kubow, Karen Beth - barnarkb" userId="2d17eb97-f746-41b7-8ff8-8b62ce1c16c1" providerId="ADAL" clId="{4F4B293D-9436-D943-9EDE-E9EC61BCC274}" dt="2024-03-03T21:18:29.798" v="390" actId="1076"/>
        <pc:sldMkLst>
          <pc:docMk/>
          <pc:sldMk cId="4130226812" sldId="2134806183"/>
        </pc:sldMkLst>
      </pc:sldChg>
    </pc:docChg>
  </pc:docChgLst>
  <pc:docChgLst>
    <pc:chgData name="Barnard-Kubow, Karen Beth - barnarkb" userId="2d17eb97-f746-41b7-8ff8-8b62ce1c16c1" providerId="ADAL" clId="{7C22CFB4-1432-514F-8D67-955B8576CDD6}"/>
    <pc:docChg chg="modSld">
      <pc:chgData name="Barnard-Kubow, Karen Beth - barnarkb" userId="2d17eb97-f746-41b7-8ff8-8b62ce1c16c1" providerId="ADAL" clId="{7C22CFB4-1432-514F-8D67-955B8576CDD6}" dt="2025-04-22T00:32:55.461" v="64" actId="20577"/>
      <pc:docMkLst>
        <pc:docMk/>
      </pc:docMkLst>
      <pc:sldChg chg="modSp mod">
        <pc:chgData name="Barnard-Kubow, Karen Beth - barnarkb" userId="2d17eb97-f746-41b7-8ff8-8b62ce1c16c1" providerId="ADAL" clId="{7C22CFB4-1432-514F-8D67-955B8576CDD6}" dt="2025-04-22T00:32:55.461" v="64" actId="20577"/>
        <pc:sldMkLst>
          <pc:docMk/>
          <pc:sldMk cId="3026569731" sldId="407"/>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Macintosh%20HD:Users:karenbarnard:Box%20Sync:PF1:RegressionMeans:AvgRegresssionMea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4136355219159799"/>
          <c:y val="7.9564518720874194E-2"/>
          <c:w val="0.81247426598488803"/>
          <c:h val="0.73513458139161203"/>
        </c:manualLayout>
      </c:layout>
      <c:scatterChart>
        <c:scatterStyle val="lineMarker"/>
        <c:varyColors val="0"/>
        <c:ser>
          <c:idx val="0"/>
          <c:order val="0"/>
          <c:spPr>
            <a:ln w="47625">
              <a:noFill/>
            </a:ln>
            <a:effectLst/>
          </c:spPr>
          <c:marker>
            <c:symbol val="diamond"/>
            <c:size val="12"/>
            <c:spPr>
              <a:solidFill>
                <a:schemeClr val="accent1"/>
              </a:solidFill>
              <a:ln>
                <a:solidFill>
                  <a:schemeClr val="accent1"/>
                </a:solidFill>
              </a:ln>
              <a:effectLst/>
            </c:spPr>
          </c:marker>
          <c:xVal>
            <c:numRef>
              <c:f>Sheet1!$E$2:$E$19</c:f>
              <c:numCache>
                <c:formatCode>General</c:formatCode>
                <c:ptCount val="18"/>
                <c:pt idx="0">
                  <c:v>0</c:v>
                </c:pt>
                <c:pt idx="1">
                  <c:v>2</c:v>
                </c:pt>
                <c:pt idx="2">
                  <c:v>1</c:v>
                </c:pt>
                <c:pt idx="3">
                  <c:v>1</c:v>
                </c:pt>
                <c:pt idx="4">
                  <c:v>1</c:v>
                </c:pt>
                <c:pt idx="5">
                  <c:v>1</c:v>
                </c:pt>
                <c:pt idx="6">
                  <c:v>3</c:v>
                </c:pt>
                <c:pt idx="7">
                  <c:v>5</c:v>
                </c:pt>
                <c:pt idx="8">
                  <c:v>5</c:v>
                </c:pt>
                <c:pt idx="9">
                  <c:v>0</c:v>
                </c:pt>
                <c:pt idx="10">
                  <c:v>5</c:v>
                </c:pt>
                <c:pt idx="11">
                  <c:v>5</c:v>
                </c:pt>
                <c:pt idx="12">
                  <c:v>5</c:v>
                </c:pt>
                <c:pt idx="13">
                  <c:v>5</c:v>
                </c:pt>
                <c:pt idx="14">
                  <c:v>1</c:v>
                </c:pt>
                <c:pt idx="15">
                  <c:v>4</c:v>
                </c:pt>
                <c:pt idx="16">
                  <c:v>1</c:v>
                </c:pt>
                <c:pt idx="17">
                  <c:v>4</c:v>
                </c:pt>
              </c:numCache>
            </c:numRef>
          </c:xVal>
          <c:yVal>
            <c:numRef>
              <c:f>Sheet1!$Q$2:$Q$19</c:f>
              <c:numCache>
                <c:formatCode>General</c:formatCode>
                <c:ptCount val="18"/>
                <c:pt idx="0">
                  <c:v>0</c:v>
                </c:pt>
                <c:pt idx="1">
                  <c:v>-2.0384215515396131</c:v>
                </c:pt>
                <c:pt idx="2">
                  <c:v>0</c:v>
                </c:pt>
                <c:pt idx="3">
                  <c:v>1.714782674455978</c:v>
                </c:pt>
                <c:pt idx="4">
                  <c:v>3.8055099964706161</c:v>
                </c:pt>
                <c:pt idx="5">
                  <c:v>-1.6064257028112461</c:v>
                </c:pt>
                <c:pt idx="6">
                  <c:v>-2.0000000000000049</c:v>
                </c:pt>
                <c:pt idx="7">
                  <c:v>0.433094384707294</c:v>
                </c:pt>
                <c:pt idx="8">
                  <c:v>0.96196275703821699</c:v>
                </c:pt>
                <c:pt idx="9">
                  <c:v>0</c:v>
                </c:pt>
                <c:pt idx="10">
                  <c:v>-1.5238095238095231</c:v>
                </c:pt>
                <c:pt idx="11">
                  <c:v>1.265822784810122</c:v>
                </c:pt>
                <c:pt idx="12">
                  <c:v>-1.40606060606061</c:v>
                </c:pt>
                <c:pt idx="13">
                  <c:v>0.40160642570281202</c:v>
                </c:pt>
                <c:pt idx="14">
                  <c:v>0.40160642570281202</c:v>
                </c:pt>
                <c:pt idx="15">
                  <c:v>-3.614457831325304</c:v>
                </c:pt>
                <c:pt idx="16">
                  <c:v>1.049465012135506</c:v>
                </c:pt>
                <c:pt idx="17">
                  <c:v>0</c:v>
                </c:pt>
              </c:numCache>
            </c:numRef>
          </c:yVal>
          <c:smooth val="0"/>
          <c:extLst>
            <c:ext xmlns:c16="http://schemas.microsoft.com/office/drawing/2014/chart" uri="{C3380CC4-5D6E-409C-BE32-E72D297353CC}">
              <c16:uniqueId val="{00000000-0957-9349-B640-0C096B1DAF74}"/>
            </c:ext>
          </c:extLst>
        </c:ser>
        <c:ser>
          <c:idx val="1"/>
          <c:order val="1"/>
          <c:spPr>
            <a:ln w="47625">
              <a:noFill/>
            </a:ln>
            <a:effectLst/>
          </c:spPr>
          <c:marker>
            <c:symbol val="triangle"/>
            <c:size val="12"/>
            <c:spPr>
              <a:solidFill>
                <a:schemeClr val="accent3"/>
              </a:solidFill>
              <a:ln>
                <a:solidFill>
                  <a:schemeClr val="accent3"/>
                </a:solidFill>
              </a:ln>
              <a:effectLst/>
            </c:spPr>
          </c:marker>
          <c:xVal>
            <c:numRef>
              <c:f>Sheet1!$E$20:$E$29</c:f>
              <c:numCache>
                <c:formatCode>General</c:formatCode>
                <c:ptCount val="10"/>
                <c:pt idx="0">
                  <c:v>20</c:v>
                </c:pt>
                <c:pt idx="1">
                  <c:v>21</c:v>
                </c:pt>
                <c:pt idx="2">
                  <c:v>2</c:v>
                </c:pt>
                <c:pt idx="3">
                  <c:v>25</c:v>
                </c:pt>
                <c:pt idx="4">
                  <c:v>27</c:v>
                </c:pt>
                <c:pt idx="5">
                  <c:v>1</c:v>
                </c:pt>
                <c:pt idx="6">
                  <c:v>8</c:v>
                </c:pt>
                <c:pt idx="7">
                  <c:v>27</c:v>
                </c:pt>
                <c:pt idx="8">
                  <c:v>8</c:v>
                </c:pt>
                <c:pt idx="9">
                  <c:v>26</c:v>
                </c:pt>
              </c:numCache>
            </c:numRef>
          </c:xVal>
          <c:yVal>
            <c:numRef>
              <c:f>Sheet1!$Q$20:$Q$29</c:f>
              <c:numCache>
                <c:formatCode>General</c:formatCode>
                <c:ptCount val="10"/>
                <c:pt idx="0">
                  <c:v>-32.854494902686973</c:v>
                </c:pt>
                <c:pt idx="1">
                  <c:v>-44.950461538461063</c:v>
                </c:pt>
                <c:pt idx="2">
                  <c:v>-5.7212259155519671</c:v>
                </c:pt>
                <c:pt idx="3">
                  <c:v>-40.316786834648838</c:v>
                </c:pt>
                <c:pt idx="4">
                  <c:v>-52.741654995331437</c:v>
                </c:pt>
                <c:pt idx="5">
                  <c:v>-8.3974358974358996</c:v>
                </c:pt>
                <c:pt idx="6">
                  <c:v>-26.901441190144119</c:v>
                </c:pt>
                <c:pt idx="7">
                  <c:v>-51.077765098685603</c:v>
                </c:pt>
                <c:pt idx="8">
                  <c:v>-30.917259585370171</c:v>
                </c:pt>
                <c:pt idx="9">
                  <c:v>-45.190407696811398</c:v>
                </c:pt>
              </c:numCache>
            </c:numRef>
          </c:yVal>
          <c:smooth val="0"/>
          <c:extLst>
            <c:ext xmlns:c16="http://schemas.microsoft.com/office/drawing/2014/chart" uri="{C3380CC4-5D6E-409C-BE32-E72D297353CC}">
              <c16:uniqueId val="{00000001-0957-9349-B640-0C096B1DAF74}"/>
            </c:ext>
          </c:extLst>
        </c:ser>
        <c:dLbls>
          <c:showLegendKey val="0"/>
          <c:showVal val="0"/>
          <c:showCatName val="0"/>
          <c:showSerName val="0"/>
          <c:showPercent val="0"/>
          <c:showBubbleSize val="0"/>
        </c:dLbls>
        <c:axId val="-94389744"/>
        <c:axId val="-94456160"/>
      </c:scatterChart>
      <c:valAx>
        <c:axId val="-94389744"/>
        <c:scaling>
          <c:orientation val="minMax"/>
        </c:scaling>
        <c:delete val="0"/>
        <c:axPos val="b"/>
        <c:title>
          <c:tx>
            <c:rich>
              <a:bodyPr/>
              <a:lstStyle/>
              <a:p>
                <a:pPr>
                  <a:defRPr sz="1600">
                    <a:latin typeface="Arial"/>
                    <a:cs typeface="Arial"/>
                  </a:defRPr>
                </a:pPr>
                <a:r>
                  <a:rPr lang="en-US" sz="1600">
                    <a:latin typeface="Arial"/>
                    <a:cs typeface="Arial"/>
                  </a:rPr>
                  <a:t>Chloroplast Distance (# SNPs)</a:t>
                </a:r>
              </a:p>
            </c:rich>
          </c:tx>
          <c:overlay val="0"/>
        </c:title>
        <c:numFmt formatCode="General" sourceLinked="1"/>
        <c:majorTickMark val="out"/>
        <c:minorTickMark val="none"/>
        <c:tickLblPos val="low"/>
        <c:spPr>
          <a:ln w="6350">
            <a:solidFill>
              <a:schemeClr val="tx1"/>
            </a:solidFill>
          </a:ln>
        </c:spPr>
        <c:txPr>
          <a:bodyPr/>
          <a:lstStyle/>
          <a:p>
            <a:pPr>
              <a:defRPr sz="1400">
                <a:latin typeface="Arial"/>
                <a:cs typeface="Arial"/>
              </a:defRPr>
            </a:pPr>
            <a:endParaRPr lang="en-US"/>
          </a:p>
        </c:txPr>
        <c:crossAx val="-94456160"/>
        <c:crosses val="autoZero"/>
        <c:crossBetween val="midCat"/>
      </c:valAx>
      <c:valAx>
        <c:axId val="-94456160"/>
        <c:scaling>
          <c:orientation val="minMax"/>
          <c:max val="20"/>
          <c:min val="-80"/>
        </c:scaling>
        <c:delete val="0"/>
        <c:axPos val="l"/>
        <c:title>
          <c:tx>
            <c:rich>
              <a:bodyPr rot="-5400000" vert="horz"/>
              <a:lstStyle/>
              <a:p>
                <a:pPr>
                  <a:defRPr sz="1600">
                    <a:latin typeface="Arial"/>
                    <a:cs typeface="Arial"/>
                  </a:defRPr>
                </a:pPr>
                <a:r>
                  <a:rPr lang="en-US" sz="1600">
                    <a:latin typeface="Arial"/>
                    <a:cs typeface="Arial"/>
                  </a:rPr>
                  <a:t>Relative Hybrid Performance</a:t>
                </a:r>
              </a:p>
            </c:rich>
          </c:tx>
          <c:layout>
            <c:manualLayout>
              <c:xMode val="edge"/>
              <c:yMode val="edge"/>
              <c:x val="6.0657653141071403E-3"/>
              <c:y val="0.137747461110414"/>
            </c:manualLayout>
          </c:layout>
          <c:overlay val="0"/>
        </c:title>
        <c:numFmt formatCode="General" sourceLinked="1"/>
        <c:majorTickMark val="out"/>
        <c:minorTickMark val="none"/>
        <c:tickLblPos val="nextTo"/>
        <c:spPr>
          <a:ln w="6350">
            <a:solidFill>
              <a:schemeClr val="tx1"/>
            </a:solidFill>
          </a:ln>
        </c:spPr>
        <c:txPr>
          <a:bodyPr/>
          <a:lstStyle/>
          <a:p>
            <a:pPr>
              <a:defRPr sz="1400">
                <a:latin typeface="Arial"/>
                <a:cs typeface="Arial"/>
              </a:defRPr>
            </a:pPr>
            <a:endParaRPr lang="en-US"/>
          </a:p>
        </c:txPr>
        <c:crossAx val="-94389744"/>
        <c:crosses val="autoZero"/>
        <c:crossBetween val="midCat"/>
        <c:majorUnit val="20"/>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CB734-9707-E945-BB84-348BBF59A239}" type="datetimeFigureOut">
              <a:rPr lang="en-US" smtClean="0"/>
              <a:t>8/21/25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C4920-677E-DD4F-BB4C-213FAE0C6D12}" type="slidenum">
              <a:rPr lang="en-US" smtClean="0"/>
              <a:t>‹#›</a:t>
            </a:fld>
            <a:endParaRPr lang="en-US"/>
          </a:p>
        </p:txBody>
      </p:sp>
    </p:spTree>
    <p:extLst>
      <p:ext uri="{BB962C8B-B14F-4D97-AF65-F5344CB8AC3E}">
        <p14:creationId xmlns:p14="http://schemas.microsoft.com/office/powerpoint/2010/main" val="1435898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a:t>
            </a:r>
            <a:r>
              <a:rPr lang="en-US" sz="1200" kern="1200" dirty="0">
                <a:solidFill>
                  <a:schemeClr val="tx1"/>
                </a:solidFill>
                <a:effectLst/>
                <a:latin typeface="+mn-lt"/>
                <a:ea typeface="+mn-ea"/>
                <a:cs typeface="+mn-cs"/>
              </a:rPr>
              <a:t>Using Nanopore sequencing to assemble and compare chloroplast genomes: introducing genomics and bioinformatics into the classroom. Tyler Gandee, Caylin Murray, Alfredo Lopez-Caamal, Isobel Cobb, Laura F. Galloway, Joseph A. Harsh, Karen B. Barnard-Kubow. Nanopore related slides (slides 23-26) are taken from Oxford Nanopore Technologies’ Educational Slide Deck.</a:t>
            </a:r>
          </a:p>
          <a:p>
            <a:endParaRPr lang="en-US" dirty="0"/>
          </a:p>
        </p:txBody>
      </p:sp>
      <p:sp>
        <p:nvSpPr>
          <p:cNvPr id="4" name="Slide Number Placeholder 3"/>
          <p:cNvSpPr>
            <a:spLocks noGrp="1"/>
          </p:cNvSpPr>
          <p:nvPr>
            <p:ph type="sldNum" sz="quarter" idx="5"/>
          </p:nvPr>
        </p:nvSpPr>
        <p:spPr/>
        <p:txBody>
          <a:bodyPr/>
          <a:lstStyle/>
          <a:p>
            <a:fld id="{048C4920-677E-DD4F-BB4C-213FAE0C6D12}" type="slidenum">
              <a:rPr lang="en-US" smtClean="0"/>
              <a:t>1</a:t>
            </a:fld>
            <a:endParaRPr lang="en-US"/>
          </a:p>
        </p:txBody>
      </p:sp>
    </p:spTree>
    <p:extLst>
      <p:ext uri="{BB962C8B-B14F-4D97-AF65-F5344CB8AC3E}">
        <p14:creationId xmlns:p14="http://schemas.microsoft.com/office/powerpoint/2010/main" val="91914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C2FFC-2C6C-6434-A28A-D57606CFE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3649E-C78A-A0F2-0EC6-90226E0AB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083B4-1029-C66D-A4EB-1E41630F9FFF}"/>
              </a:ext>
            </a:extLst>
          </p:cNvPr>
          <p:cNvSpPr>
            <a:spLocks noGrp="1"/>
          </p:cNvSpPr>
          <p:nvPr>
            <p:ph type="body" idx="1"/>
          </p:nvPr>
        </p:nvSpPr>
        <p:spPr/>
        <p:txBody>
          <a:bodyPr/>
          <a:lstStyle/>
          <a:p>
            <a:r>
              <a:rPr lang="en-US" dirty="0"/>
              <a:t>However, when crossing between lineages, it may be that you end up with nuclear and organelle genomes, and thus proteins, that are mismatched, leading to reduced photosynthesis or respiration, and thus what we call “cytonuclear incompatibility”. </a:t>
            </a:r>
          </a:p>
        </p:txBody>
      </p:sp>
      <p:sp>
        <p:nvSpPr>
          <p:cNvPr id="4" name="Slide Number Placeholder 3">
            <a:extLst>
              <a:ext uri="{FF2B5EF4-FFF2-40B4-BE49-F238E27FC236}">
                <a16:creationId xmlns:a16="http://schemas.microsoft.com/office/drawing/2014/main" id="{7FFDA1BA-49AB-1C9D-147C-1B1AE05531F4}"/>
              </a:ext>
            </a:extLst>
          </p:cNvPr>
          <p:cNvSpPr>
            <a:spLocks noGrp="1"/>
          </p:cNvSpPr>
          <p:nvPr>
            <p:ph type="sldNum" sz="quarter" idx="5"/>
          </p:nvPr>
        </p:nvSpPr>
        <p:spPr/>
        <p:txBody>
          <a:bodyPr/>
          <a:lstStyle/>
          <a:p>
            <a:fld id="{048C4920-677E-DD4F-BB4C-213FAE0C6D12}" type="slidenum">
              <a:rPr lang="en-US" smtClean="0"/>
              <a:t>10</a:t>
            </a:fld>
            <a:endParaRPr lang="en-US"/>
          </a:p>
        </p:txBody>
      </p:sp>
    </p:spTree>
    <p:extLst>
      <p:ext uri="{BB962C8B-B14F-4D97-AF65-F5344CB8AC3E}">
        <p14:creationId xmlns:p14="http://schemas.microsoft.com/office/powerpoint/2010/main" val="131720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also important to remember that there are several key difference between the organelle and nuclear genomes. One important difference has to do with patterns of inheritance. Where do you get your nuclear genome from? Do you inherit it from your mother, father, or both? Both. 50/50/ But where does your mitochondrial genome come from? Only your mother. In flowering plants this is generally true for the organelles as well, that they are typically uniparentally inherited, from the mother. Some other important differences have to do with the structure of the genome. The nuclear genome in eukaryotes in present in multiple, linear chromosomes. And most of the DNA content in a eukaryotic cell is found in the nuclear genome. But remember, the organelles originated as free living prokaryotes, thus that have prokaryotic like genomes, in that they are circular. Organelle genomes are also much smaller than the nuclear genome. As a side note, organelles also retain other aspects of prokaryotic genomes, in that the organelle genes are frequently transcribed in operons.</a:t>
            </a:r>
          </a:p>
        </p:txBody>
      </p:sp>
      <p:sp>
        <p:nvSpPr>
          <p:cNvPr id="4" name="Slide Number Placeholder 3"/>
          <p:cNvSpPr>
            <a:spLocks noGrp="1"/>
          </p:cNvSpPr>
          <p:nvPr>
            <p:ph type="sldNum" sz="quarter" idx="5"/>
          </p:nvPr>
        </p:nvSpPr>
        <p:spPr/>
        <p:txBody>
          <a:bodyPr/>
          <a:lstStyle/>
          <a:p>
            <a:fld id="{048C4920-677E-DD4F-BB4C-213FAE0C6D12}" type="slidenum">
              <a:rPr lang="en-US" smtClean="0"/>
              <a:t>11</a:t>
            </a:fld>
            <a:endParaRPr lang="en-US"/>
          </a:p>
        </p:txBody>
      </p:sp>
    </p:spTree>
    <p:extLst>
      <p:ext uri="{BB962C8B-B14F-4D97-AF65-F5344CB8AC3E}">
        <p14:creationId xmlns:p14="http://schemas.microsoft.com/office/powerpoint/2010/main" val="3804649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taking this knowledge about eukaryotic cells and the differences between nuclear and organelle genomes, let’s get back to our plants. So, remember, when we cross an Appalachian lineage individual as mom with a Western lineage individual as dad, we get happy healthy green plants. When we carry out this cross, the resulting hybrid individual will have a 50/50 App/West nuclear genome. However, the organelle genomes only come from mom, from the Appalachian lineage. Thus, the Appalachian chloroplast appears to be perfectly happy with one copy of the Western nuclear genome. However, when we reverse the direction of the cross. The hybrid individual still has a 50/50 App/West nuclear genome, this has not changed, but now the organelles are coming from the Western population. In this case, we end up with a white seedling that cannot photosynthesize. Thus, it appears the the Western chloroplast is incapable of functioning with one copy of the Appalachian nuclear genome present. There appears to be a genetic incompatibility, or a mismatch, between the Western chloroplast and the Appalachian nuclear genome. This leads to the question, what changes have occurred in the chloroplast and nuclear genomes to lead to this strong incompatibility? For our work, we will be focusing on the chloroplast side of this question.</a:t>
            </a:r>
          </a:p>
        </p:txBody>
      </p:sp>
      <p:sp>
        <p:nvSpPr>
          <p:cNvPr id="4" name="Slide Number Placeholder 3"/>
          <p:cNvSpPr>
            <a:spLocks noGrp="1"/>
          </p:cNvSpPr>
          <p:nvPr>
            <p:ph type="sldNum" sz="quarter" idx="5"/>
          </p:nvPr>
        </p:nvSpPr>
        <p:spPr/>
        <p:txBody>
          <a:bodyPr/>
          <a:lstStyle/>
          <a:p>
            <a:fld id="{048C4920-677E-DD4F-BB4C-213FAE0C6D12}" type="slidenum">
              <a:rPr lang="en-US" smtClean="0"/>
              <a:t>12</a:t>
            </a:fld>
            <a:endParaRPr lang="en-US"/>
          </a:p>
        </p:txBody>
      </p:sp>
    </p:spTree>
    <p:extLst>
      <p:ext uri="{BB962C8B-B14F-4D97-AF65-F5344CB8AC3E}">
        <p14:creationId xmlns:p14="http://schemas.microsoft.com/office/powerpoint/2010/main" val="26771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are thinking about the types of genetic variation that could contribute to genetic incompatibility, these fall into two main categories. First, we have sequence level variation, which are point mutations. These are single nucleotide polymorphisms (or SNPs), where a single base is changed, for example an A to a G. Here we have an example of two sequences aligned in DNA subway and we can see that there has been a change from a C to a T. Second, we have structural level variation. This includes things like indels (insertions or deletions), duplications, inversions (where a chunk of sequence in flipped in orientation) and expansions and contractions of repetitive DNA. We are particularly interested in this last category, as we know that C. americana chloroplast genomes contain a large amount of repetitive DNA. Both types of variation have the potential to impact the expression and function of genes. Here I am showing you a diagram of C. </a:t>
            </a:r>
            <a:r>
              <a:rPr lang="en-US" dirty="0" err="1"/>
              <a:t>americana’s</a:t>
            </a:r>
            <a:r>
              <a:rPr lang="en-US" dirty="0"/>
              <a:t> chloroplast genome. Since we are talking about structural variation, I want to briefly touch on the structure of the chloroplast genome. It is circular and is unique in that is has what is called a quadripartite (four-part) structure. There is a pair of inverted repeats you can see on the side. This is a section of sequence that is duplicated. You can see it has the same genes in the same order (genes are represented by the colored blocks). The chloroplast genome can recombine at these inverted repeats. Separating the inverted repeats are a small and large single copy. Thus, a total of four parts.</a:t>
            </a:r>
          </a:p>
        </p:txBody>
      </p:sp>
      <p:sp>
        <p:nvSpPr>
          <p:cNvPr id="4" name="Slide Number Placeholder 3"/>
          <p:cNvSpPr>
            <a:spLocks noGrp="1"/>
          </p:cNvSpPr>
          <p:nvPr>
            <p:ph type="sldNum" sz="quarter" idx="5"/>
          </p:nvPr>
        </p:nvSpPr>
        <p:spPr/>
        <p:txBody>
          <a:bodyPr/>
          <a:lstStyle/>
          <a:p>
            <a:fld id="{048C4920-677E-DD4F-BB4C-213FAE0C6D12}" type="slidenum">
              <a:rPr lang="en-US" smtClean="0"/>
              <a:t>13</a:t>
            </a:fld>
            <a:endParaRPr lang="en-US"/>
          </a:p>
        </p:txBody>
      </p:sp>
    </p:spTree>
    <p:extLst>
      <p:ext uri="{BB962C8B-B14F-4D97-AF65-F5344CB8AC3E}">
        <p14:creationId xmlns:p14="http://schemas.microsoft.com/office/powerpoint/2010/main" val="28433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we know already? Here we are looking at results from a series of between-population crosses. Each point represents a cross between two populations. Blue diamonds are crosses between populations from the same lineage, while grey triangles are crosses between populations from different lineages. On the x-axis we have the chloroplast genetic distance between each pair of populations, represented as the number of SNPs in a handful of loci that were sequenced. On the y-axis we have the fitness of the hybrids for each cross relative to their parents. In this case we are looking at survival. Negative values indicate crosses where hybrids performed worse than their parents. For example, the lowest points here are around -55, which would mean those hybrids had a 55% reduction in survival relative to their parents. I hope you can see that as long as your cross within a lineage (blue diamonds) the offspring do fine. But, once you start crossing between lineages you begin to see reduced survival, and the extent of reduction is linearly related to the chloroplast genetic distance (# of SNPs). Thus, it appears that there is a relationship between sequence level variation (SNPs) in the chloroplast genome and the extent of genetic incompatibility and reproductive isolation. Can we conclude from this that these SNPs cause the incompatibility? No, correlation does not equal causation. But we can say there is a relationship of some sort.</a:t>
            </a:r>
          </a:p>
        </p:txBody>
      </p:sp>
      <p:sp>
        <p:nvSpPr>
          <p:cNvPr id="4" name="Slide Number Placeholder 3"/>
          <p:cNvSpPr>
            <a:spLocks noGrp="1"/>
          </p:cNvSpPr>
          <p:nvPr>
            <p:ph type="sldNum" sz="quarter" idx="5"/>
          </p:nvPr>
        </p:nvSpPr>
        <p:spPr/>
        <p:txBody>
          <a:bodyPr/>
          <a:lstStyle/>
          <a:p>
            <a:fld id="{048C4920-677E-DD4F-BB4C-213FAE0C6D12}" type="slidenum">
              <a:rPr lang="en-US" smtClean="0"/>
              <a:t>14</a:t>
            </a:fld>
            <a:endParaRPr lang="en-US"/>
          </a:p>
        </p:txBody>
      </p:sp>
    </p:spTree>
    <p:extLst>
      <p:ext uri="{BB962C8B-B14F-4D97-AF65-F5344CB8AC3E}">
        <p14:creationId xmlns:p14="http://schemas.microsoft.com/office/powerpoint/2010/main" val="2088607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so can say that sequence level chloroplast genome variation appears to be related to genetic incompatibility. But what about structural variation? How do we go about investigating this question?</a:t>
            </a:r>
          </a:p>
        </p:txBody>
      </p:sp>
      <p:sp>
        <p:nvSpPr>
          <p:cNvPr id="4" name="Slide Number Placeholder 3"/>
          <p:cNvSpPr>
            <a:spLocks noGrp="1"/>
          </p:cNvSpPr>
          <p:nvPr>
            <p:ph type="sldNum" sz="quarter" idx="5"/>
          </p:nvPr>
        </p:nvSpPr>
        <p:spPr/>
        <p:txBody>
          <a:bodyPr/>
          <a:lstStyle/>
          <a:p>
            <a:fld id="{048C4920-677E-DD4F-BB4C-213FAE0C6D12}" type="slidenum">
              <a:rPr lang="en-US" smtClean="0"/>
              <a:t>15</a:t>
            </a:fld>
            <a:endParaRPr lang="en-US"/>
          </a:p>
        </p:txBody>
      </p:sp>
    </p:spTree>
    <p:extLst>
      <p:ext uri="{BB962C8B-B14F-4D97-AF65-F5344CB8AC3E}">
        <p14:creationId xmlns:p14="http://schemas.microsoft.com/office/powerpoint/2010/main" val="80977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this is the approach we are doing to take to address this question. Walk through the points on the slide. Point 1 was done by collaborators at UVA. Point 2 you all did last week, and we will score incompatibility based on phenotype in the next lab section. Outside of class we did DNA extraction of the parents of your seeds. You will prepare the libraries to sequence the chloroplast genome of the parents, which we will do on the sequence in the classroom. Then, you will use a bioinformatics workflow to assemble the chloroplast genomes for one parent of your seeds. You will then grab the assembled genome for the other parents from a different group and align the two genomes and score the number of structural variants. We will then collect the data from all the groups in the lab section and make a graph, with number of structural variants on the x-axis and strength of incompatibility on the y and ask if there is a relationship.</a:t>
            </a:r>
          </a:p>
        </p:txBody>
      </p:sp>
      <p:sp>
        <p:nvSpPr>
          <p:cNvPr id="4" name="Slide Number Placeholder 3"/>
          <p:cNvSpPr>
            <a:spLocks noGrp="1"/>
          </p:cNvSpPr>
          <p:nvPr>
            <p:ph type="sldNum" sz="quarter" idx="5"/>
          </p:nvPr>
        </p:nvSpPr>
        <p:spPr/>
        <p:txBody>
          <a:bodyPr/>
          <a:lstStyle/>
          <a:p>
            <a:fld id="{048C4920-677E-DD4F-BB4C-213FAE0C6D12}" type="slidenum">
              <a:rPr lang="en-US" smtClean="0"/>
              <a:t>16</a:t>
            </a:fld>
            <a:endParaRPr lang="en-US"/>
          </a:p>
        </p:txBody>
      </p:sp>
    </p:spTree>
    <p:extLst>
      <p:ext uri="{BB962C8B-B14F-4D97-AF65-F5344CB8AC3E}">
        <p14:creationId xmlns:p14="http://schemas.microsoft.com/office/powerpoint/2010/main" val="800911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 to say a bit more about germinating and scoring the seeds. </a:t>
            </a:r>
          </a:p>
        </p:txBody>
      </p:sp>
      <p:sp>
        <p:nvSpPr>
          <p:cNvPr id="4" name="Slide Number Placeholder 3"/>
          <p:cNvSpPr>
            <a:spLocks noGrp="1"/>
          </p:cNvSpPr>
          <p:nvPr>
            <p:ph type="sldNum" sz="quarter" idx="5"/>
          </p:nvPr>
        </p:nvSpPr>
        <p:spPr/>
        <p:txBody>
          <a:bodyPr/>
          <a:lstStyle/>
          <a:p>
            <a:fld id="{048C4920-677E-DD4F-BB4C-213FAE0C6D12}" type="slidenum">
              <a:rPr lang="en-US" smtClean="0"/>
              <a:t>17</a:t>
            </a:fld>
            <a:endParaRPr lang="en-US"/>
          </a:p>
        </p:txBody>
      </p:sp>
    </p:spTree>
    <p:extLst>
      <p:ext uri="{BB962C8B-B14F-4D97-AF65-F5344CB8AC3E}">
        <p14:creationId xmlns:p14="http://schemas.microsoft.com/office/powerpoint/2010/main" val="2290839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seeds you planted came from three different types of crosses, based on which lineages were involved. You planted them on soil plates last week, and hopefully in two weeks everyone will have seedlings to phenotype. We can score them based on their color, which is indicative of the strength of genetic incompatibility. Green seedlings exhibit no incompatibility, yellow or mottled exhibit intermediate incompatibility, and white seedlings exhibit strong incompatibility.</a:t>
            </a:r>
          </a:p>
        </p:txBody>
      </p:sp>
      <p:sp>
        <p:nvSpPr>
          <p:cNvPr id="4" name="Slide Number Placeholder 3"/>
          <p:cNvSpPr>
            <a:spLocks noGrp="1"/>
          </p:cNvSpPr>
          <p:nvPr>
            <p:ph type="sldNum" sz="quarter" idx="5"/>
          </p:nvPr>
        </p:nvSpPr>
        <p:spPr/>
        <p:txBody>
          <a:bodyPr/>
          <a:lstStyle/>
          <a:p>
            <a:fld id="{048C4920-677E-DD4F-BB4C-213FAE0C6D12}" type="slidenum">
              <a:rPr lang="en-US" smtClean="0"/>
              <a:t>18</a:t>
            </a:fld>
            <a:endParaRPr lang="en-US"/>
          </a:p>
        </p:txBody>
      </p:sp>
    </p:spTree>
    <p:extLst>
      <p:ext uri="{BB962C8B-B14F-4D97-AF65-F5344CB8AC3E}">
        <p14:creationId xmlns:p14="http://schemas.microsoft.com/office/powerpoint/2010/main" val="379499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we are going to sequence the full chloroplast genome from the parents of these seeds.</a:t>
            </a:r>
          </a:p>
        </p:txBody>
      </p:sp>
      <p:sp>
        <p:nvSpPr>
          <p:cNvPr id="4" name="Slide Number Placeholder 3"/>
          <p:cNvSpPr>
            <a:spLocks noGrp="1"/>
          </p:cNvSpPr>
          <p:nvPr>
            <p:ph type="sldNum" sz="quarter" idx="5"/>
          </p:nvPr>
        </p:nvSpPr>
        <p:spPr/>
        <p:txBody>
          <a:bodyPr/>
          <a:lstStyle/>
          <a:p>
            <a:fld id="{048C4920-677E-DD4F-BB4C-213FAE0C6D12}" type="slidenum">
              <a:rPr lang="en-US" smtClean="0"/>
              <a:t>19</a:t>
            </a:fld>
            <a:endParaRPr lang="en-US"/>
          </a:p>
        </p:txBody>
      </p:sp>
    </p:spTree>
    <p:extLst>
      <p:ext uri="{BB962C8B-B14F-4D97-AF65-F5344CB8AC3E}">
        <p14:creationId xmlns:p14="http://schemas.microsoft.com/office/powerpoint/2010/main" val="1137896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8C4920-677E-DD4F-BB4C-213FAE0C6D12}" type="slidenum">
              <a:rPr lang="en-US" smtClean="0"/>
              <a:t>2</a:t>
            </a:fld>
            <a:endParaRPr lang="en-US"/>
          </a:p>
        </p:txBody>
      </p:sp>
    </p:spTree>
    <p:extLst>
      <p:ext uri="{BB962C8B-B14F-4D97-AF65-F5344CB8AC3E}">
        <p14:creationId xmlns:p14="http://schemas.microsoft.com/office/powerpoint/2010/main" val="434867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do this, we need to decide which type of sequencing technology we should be using. Keeping in mind, we are focusing on structural rather than sequence level variation.</a:t>
            </a:r>
          </a:p>
        </p:txBody>
      </p:sp>
      <p:sp>
        <p:nvSpPr>
          <p:cNvPr id="4" name="Slide Number Placeholder 3"/>
          <p:cNvSpPr>
            <a:spLocks noGrp="1"/>
          </p:cNvSpPr>
          <p:nvPr>
            <p:ph type="sldNum" sz="quarter" idx="5"/>
          </p:nvPr>
        </p:nvSpPr>
        <p:spPr/>
        <p:txBody>
          <a:bodyPr/>
          <a:lstStyle/>
          <a:p>
            <a:fld id="{048C4920-677E-DD4F-BB4C-213FAE0C6D12}" type="slidenum">
              <a:rPr lang="en-US" smtClean="0"/>
              <a:t>20</a:t>
            </a:fld>
            <a:endParaRPr lang="en-US"/>
          </a:p>
        </p:txBody>
      </p:sp>
    </p:spTree>
    <p:extLst>
      <p:ext uri="{BB962C8B-B14F-4D97-AF65-F5344CB8AC3E}">
        <p14:creationId xmlns:p14="http://schemas.microsoft.com/office/powerpoint/2010/main" val="1024003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of sequencing technologies as falling into three main types. First, we have Sanger Sequencing. You likely have done some form of Sanger Sequencing in the past in one of your biology labs. Sanger Sequencing is still considered the gold standard when you really want to know the sequence of a stretch of DNA. It has the lowest error rate. However, it has low throughput. You know from doing the yeast lab that when doing Sanger sequencing you get one read per sequencing reaction, and we typically do a forward and reverse read which we then combine to get our final consensus sequencer. Each read or sequencing reaction can cost $3-5. And reads are typically up to about 1000 bp in length. C. </a:t>
            </a:r>
            <a:r>
              <a:rPr lang="en-US" dirty="0" err="1"/>
              <a:t>americana’s</a:t>
            </a:r>
            <a:r>
              <a:rPr lang="en-US" dirty="0"/>
              <a:t> chloroplast genome is ~200,000 bp. This means to fully sequence the chloroplast genome we would need 200 pairs of primers, and then do a forward and reverse read for each PCR product, which would be ~400 sequencing reactions. This would not only be a costly, but also time intensive way to sequence the chloroplast genome. So, Sanger sequencing is out. For sequencing the chloroplast genome, we need a more high-throughput sequencing technology, which is often called next generation sequencing. Within next generation sequencing, there are two main types of sequencing technologies. Short-read, and long-read technologies. In the short read space Illumina dominates the market. (FYI the 454 technology is obsolete, and there are very few Ion torrents in use). Illumina short read sequencing still has a relatively low error rate (though higher than Sanger), but the reads are relatively short, typically between 50 and 300 bp long. There are two main technologies in the long-read high NGS space, PacBio and Nanopore. Both have higher baseline error rates than Illumina, though PacBio has a cool way of lowering error rates by circularizing individual DNA molecules and sequencing them multiple times, and calling a consensus. However, this also limits to the lengths of their reads (more like 20-40 thousand base pairs). Nanopore sequencing has a higher error rate, though it is getting better over time with new chemistries, but it has by far the longest reads. You can even get reads that are over a million base pairs long. PacBio sequencers are the largest sequencers and are very expensive. Nanopore’s </a:t>
            </a:r>
            <a:r>
              <a:rPr lang="en-US" dirty="0" err="1"/>
              <a:t>MinION</a:t>
            </a:r>
            <a:r>
              <a:rPr lang="en-US" dirty="0"/>
              <a:t> sequencer, on the other hand, is small and portable, and relatively inexpensive (starter kits are between $2,500 and $5000). </a:t>
            </a:r>
          </a:p>
        </p:txBody>
      </p:sp>
      <p:sp>
        <p:nvSpPr>
          <p:cNvPr id="4" name="Slide Number Placeholder 3"/>
          <p:cNvSpPr>
            <a:spLocks noGrp="1"/>
          </p:cNvSpPr>
          <p:nvPr>
            <p:ph type="sldNum" sz="quarter" idx="5"/>
          </p:nvPr>
        </p:nvSpPr>
        <p:spPr/>
        <p:txBody>
          <a:bodyPr/>
          <a:lstStyle/>
          <a:p>
            <a:fld id="{048C4920-677E-DD4F-BB4C-213FAE0C6D12}" type="slidenum">
              <a:rPr lang="en-US" smtClean="0"/>
              <a:t>21</a:t>
            </a:fld>
            <a:endParaRPr lang="en-US"/>
          </a:p>
        </p:txBody>
      </p:sp>
    </p:spTree>
    <p:extLst>
      <p:ext uri="{BB962C8B-B14F-4D97-AF65-F5344CB8AC3E}">
        <p14:creationId xmlns:p14="http://schemas.microsoft.com/office/powerpoint/2010/main" val="2658443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thinking about the different strengths and weaknesses of short, versus long-read next generation sequencing, which technology would be best for looking at different types of genetic variation? Let’s say we were really interested in sequence level variation, identifying individuals SNPs. In this case, which technology would be the best to use? Yes, short-read sequencing, because it has the lowest error rate. However, what if we want to look at structural variation? Which technology should we use in this case? That’s right. For structural variation long-read sequencing is a better choice. Think about it this way. Let’s say we have a complex repeat that is 100 bp long, and there are many copies of this repeat. Would 300 bp Illumina reads be sufficient to determine how many repeats are present? No. However, a long read could go all the way through the repetitive sequence. Accordingly, we will be using long-read sequencing to sequence our C. americana chloroplast genomes.  </a:t>
            </a:r>
          </a:p>
        </p:txBody>
      </p:sp>
      <p:sp>
        <p:nvSpPr>
          <p:cNvPr id="4" name="Slide Number Placeholder 3"/>
          <p:cNvSpPr>
            <a:spLocks noGrp="1"/>
          </p:cNvSpPr>
          <p:nvPr>
            <p:ph type="sldNum" sz="quarter" idx="5"/>
          </p:nvPr>
        </p:nvSpPr>
        <p:spPr/>
        <p:txBody>
          <a:bodyPr/>
          <a:lstStyle/>
          <a:p>
            <a:fld id="{048C4920-677E-DD4F-BB4C-213FAE0C6D12}" type="slidenum">
              <a:rPr lang="en-US" smtClean="0"/>
              <a:t>22</a:t>
            </a:fld>
            <a:endParaRPr lang="en-US"/>
          </a:p>
        </p:txBody>
      </p:sp>
    </p:spTree>
    <p:extLst>
      <p:ext uri="{BB962C8B-B14F-4D97-AF65-F5344CB8AC3E}">
        <p14:creationId xmlns:p14="http://schemas.microsoft.com/office/powerpoint/2010/main" val="3376701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perhaps not surprisingly (given the small size and relative affordability), we will specifically be using Nanopore’s </a:t>
            </a:r>
            <a:r>
              <a:rPr lang="en-US" dirty="0" err="1"/>
              <a:t>MinION</a:t>
            </a:r>
            <a:r>
              <a:rPr lang="en-US" dirty="0"/>
              <a:t> sequencer for doing our sequencing. This way, we can do the sequencing right here in the classroom. Now, before we go any further, I would like to talk about how Nanopore sequencing works, because likely most of you have not heard of this technology before.</a:t>
            </a:r>
          </a:p>
        </p:txBody>
      </p:sp>
      <p:sp>
        <p:nvSpPr>
          <p:cNvPr id="4" name="Slide Number Placeholder 3"/>
          <p:cNvSpPr>
            <a:spLocks noGrp="1"/>
          </p:cNvSpPr>
          <p:nvPr>
            <p:ph type="sldNum" sz="quarter" idx="5"/>
          </p:nvPr>
        </p:nvSpPr>
        <p:spPr/>
        <p:txBody>
          <a:bodyPr/>
          <a:lstStyle/>
          <a:p>
            <a:fld id="{048C4920-677E-DD4F-BB4C-213FAE0C6D12}" type="slidenum">
              <a:rPr lang="en-US" smtClean="0"/>
              <a:t>23</a:t>
            </a:fld>
            <a:endParaRPr lang="en-US"/>
          </a:p>
        </p:txBody>
      </p:sp>
    </p:spTree>
    <p:extLst>
      <p:ext uri="{BB962C8B-B14F-4D97-AF65-F5344CB8AC3E}">
        <p14:creationId xmlns:p14="http://schemas.microsoft.com/office/powerpoint/2010/main" val="4050532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Clr>
                <a:schemeClr val="accent1"/>
              </a:buClr>
            </a:pPr>
            <a:r>
              <a:rPr lang="en-US" sz="1200" b="0" i="0" kern="1200" dirty="0">
                <a:solidFill>
                  <a:schemeClr val="tx1"/>
                </a:solidFill>
                <a:effectLst/>
                <a:latin typeface="+mn-lt"/>
                <a:ea typeface="+mn-ea"/>
                <a:cs typeface="+mn-cs"/>
              </a:rPr>
              <a:t>Slide from Oxford Nanopore Technologies</a:t>
            </a:r>
            <a:endParaRPr lang="en-GB" sz="1200" dirty="0">
              <a:solidFill>
                <a:schemeClr val="tx2"/>
              </a:solidFill>
            </a:endParaRPr>
          </a:p>
          <a:p>
            <a:pPr algn="l">
              <a:buClr>
                <a:schemeClr val="accent1"/>
              </a:buClr>
            </a:pPr>
            <a:r>
              <a:rPr lang="en-GB" sz="1200" dirty="0">
                <a:solidFill>
                  <a:schemeClr val="tx2"/>
                </a:solidFill>
              </a:rPr>
              <a:t>Teaching points:</a:t>
            </a:r>
          </a:p>
          <a:p>
            <a:pPr marL="228600" indent="-228600" algn="l">
              <a:buClr>
                <a:schemeClr val="accent1"/>
              </a:buClr>
              <a:buAutoNum type="arabicPeriod"/>
            </a:pPr>
            <a:r>
              <a:rPr lang="en-GB" sz="1200" dirty="0">
                <a:solidFill>
                  <a:schemeClr val="tx2"/>
                </a:solidFill>
              </a:rPr>
              <a:t>A nanopore sits in a membrane, DNA is fed through</a:t>
            </a:r>
          </a:p>
          <a:p>
            <a:pPr marL="228600" indent="-228600" algn="l">
              <a:buClr>
                <a:schemeClr val="accent1"/>
              </a:buClr>
              <a:buAutoNum type="arabicPeriod"/>
            </a:pPr>
            <a:r>
              <a:rPr lang="en-GB" sz="1200" dirty="0">
                <a:solidFill>
                  <a:schemeClr val="tx2"/>
                </a:solidFill>
              </a:rPr>
              <a:t>The DNA blocks an electrical current depending on what base is present in the pore</a:t>
            </a:r>
          </a:p>
          <a:p>
            <a:pPr marL="228600" indent="-228600" algn="l">
              <a:buClr>
                <a:schemeClr val="accent1"/>
              </a:buClr>
              <a:buAutoNum type="arabicPeriod"/>
            </a:pPr>
            <a:r>
              <a:rPr lang="en-GB" sz="1200" dirty="0">
                <a:solidFill>
                  <a:schemeClr val="tx2"/>
                </a:solidFill>
              </a:rPr>
              <a:t>This digital method of reading DNA sequence has multiple benefits</a:t>
            </a:r>
          </a:p>
          <a:p>
            <a:endParaRPr lang="en-GB" dirty="0"/>
          </a:p>
          <a:p>
            <a:r>
              <a:rPr lang="en-GB" dirty="0"/>
              <a:t>NOTE – either slide 1 or 2 could be used to explain this</a:t>
            </a:r>
          </a:p>
        </p:txBody>
      </p:sp>
      <p:sp>
        <p:nvSpPr>
          <p:cNvPr id="4" name="Slide Number Placeholder 3"/>
          <p:cNvSpPr>
            <a:spLocks noGrp="1"/>
          </p:cNvSpPr>
          <p:nvPr>
            <p:ph type="sldNum" sz="quarter" idx="5"/>
          </p:nvPr>
        </p:nvSpPr>
        <p:spPr/>
        <p:txBody>
          <a:bodyPr/>
          <a:lstStyle/>
          <a:p>
            <a:fld id="{56497F55-3CD2-9C42-AFD8-99223F555083}" type="slidenum">
              <a:rPr lang="en-GB" smtClean="0"/>
              <a:t>24</a:t>
            </a:fld>
            <a:endParaRPr lang="en-GB" dirty="0"/>
          </a:p>
        </p:txBody>
      </p:sp>
    </p:spTree>
    <p:extLst>
      <p:ext uri="{BB962C8B-B14F-4D97-AF65-F5344CB8AC3E}">
        <p14:creationId xmlns:p14="http://schemas.microsoft.com/office/powerpoint/2010/main" val="238428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Slide from Oxford Nanopore Technologies</a:t>
            </a:r>
            <a:endParaRPr lang="en-GB" dirty="0"/>
          </a:p>
          <a:p>
            <a:r>
              <a:rPr lang="en-GB" dirty="0"/>
              <a:t>Teaching points:</a:t>
            </a:r>
          </a:p>
          <a:p>
            <a:pPr marL="228600" indent="-228600">
              <a:buAutoNum type="arabicPeriod"/>
            </a:pPr>
            <a:r>
              <a:rPr lang="en-GB" dirty="0"/>
              <a:t>DNA must be prepared for sequencing by adding an adapter, containing a motor protein</a:t>
            </a:r>
          </a:p>
          <a:p>
            <a:pPr marL="228600" indent="-228600">
              <a:buAutoNum type="arabicPeriod"/>
            </a:pPr>
            <a:r>
              <a:rPr lang="en-GB" dirty="0"/>
              <a:t>The motor protein (a helicase) is responsible for controlling the movement of DNA through the pore</a:t>
            </a:r>
          </a:p>
          <a:p>
            <a:pPr marL="228600" indent="-228600">
              <a:buAutoNum type="arabicPeriod"/>
            </a:pPr>
            <a:r>
              <a:rPr lang="en-GB" dirty="0"/>
              <a:t>The “rapid” approach to library preparation uses a transposase to chop up DNA and add special chemical groups that can then be stuck to these adapters</a:t>
            </a:r>
          </a:p>
        </p:txBody>
      </p:sp>
      <p:sp>
        <p:nvSpPr>
          <p:cNvPr id="4" name="Slide Number Placeholder 3"/>
          <p:cNvSpPr>
            <a:spLocks noGrp="1"/>
          </p:cNvSpPr>
          <p:nvPr>
            <p:ph type="sldNum" sz="quarter" idx="5"/>
          </p:nvPr>
        </p:nvSpPr>
        <p:spPr/>
        <p:txBody>
          <a:bodyPr/>
          <a:lstStyle/>
          <a:p>
            <a:fld id="{56497F55-3CD2-9C42-AFD8-99223F555083}" type="slidenum">
              <a:rPr lang="en-GB" smtClean="0"/>
              <a:t>25</a:t>
            </a:fld>
            <a:endParaRPr lang="en-GB" dirty="0"/>
          </a:p>
        </p:txBody>
      </p:sp>
    </p:spTree>
    <p:extLst>
      <p:ext uri="{BB962C8B-B14F-4D97-AF65-F5344CB8AC3E}">
        <p14:creationId xmlns:p14="http://schemas.microsoft.com/office/powerpoint/2010/main" val="3792039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1"/>
              </a:buClr>
              <a:buSzTx/>
              <a:buFontTx/>
              <a:buNone/>
              <a:tabLst/>
              <a:defRPr/>
            </a:pPr>
            <a:r>
              <a:rPr lang="en-US" sz="1200" b="0" i="0" kern="1200" dirty="0">
                <a:solidFill>
                  <a:schemeClr val="tx1"/>
                </a:solidFill>
                <a:effectLst/>
                <a:latin typeface="+mn-lt"/>
                <a:ea typeface="+mn-ea"/>
                <a:cs typeface="+mn-cs"/>
              </a:rPr>
              <a:t>Slide from Oxford Nanopore Technologies</a:t>
            </a:r>
            <a:endParaRPr lang="en-GB" sz="1200" dirty="0">
              <a:solidFill>
                <a:schemeClr val="tx2"/>
              </a:solidFill>
            </a:endParaRPr>
          </a:p>
          <a:p>
            <a:pPr algn="l">
              <a:buClr>
                <a:schemeClr val="accent1"/>
              </a:buClr>
            </a:pPr>
            <a:r>
              <a:rPr lang="en-GB" sz="1200" dirty="0">
                <a:solidFill>
                  <a:schemeClr val="tx2"/>
                </a:solidFill>
              </a:rPr>
              <a:t>Teaching points:</a:t>
            </a:r>
          </a:p>
          <a:p>
            <a:pPr marL="228600" indent="-228600" algn="l">
              <a:buClr>
                <a:schemeClr val="accent1"/>
              </a:buClr>
              <a:buAutoNum type="arabicPeriod"/>
            </a:pPr>
            <a:r>
              <a:rPr lang="en-GB" sz="1200" dirty="0">
                <a:solidFill>
                  <a:schemeClr val="tx2"/>
                </a:solidFill>
              </a:rPr>
              <a:t>The shadow puppets show how blocking light leads to an obvious signal – the shape of the shadow produced</a:t>
            </a:r>
          </a:p>
          <a:p>
            <a:pPr marL="228600" indent="-228600" algn="l">
              <a:buClr>
                <a:schemeClr val="accent1"/>
              </a:buClr>
              <a:buAutoNum type="arabicPeriod"/>
            </a:pPr>
            <a:r>
              <a:rPr lang="en-GB" sz="1200" dirty="0">
                <a:solidFill>
                  <a:schemeClr val="tx2"/>
                </a:solidFill>
              </a:rPr>
              <a:t>Nanopore sequencing operates on the same principle, but relies on blocking an electrical current with bases. The obvious signal is the amount of current blocked</a:t>
            </a:r>
          </a:p>
          <a:p>
            <a:endParaRPr lang="en-GB" dirty="0"/>
          </a:p>
        </p:txBody>
      </p:sp>
      <p:sp>
        <p:nvSpPr>
          <p:cNvPr id="4" name="Slide Number Placeholder 3"/>
          <p:cNvSpPr>
            <a:spLocks noGrp="1"/>
          </p:cNvSpPr>
          <p:nvPr>
            <p:ph type="sldNum" sz="quarter" idx="5"/>
          </p:nvPr>
        </p:nvSpPr>
        <p:spPr/>
        <p:txBody>
          <a:bodyPr/>
          <a:lstStyle/>
          <a:p>
            <a:fld id="{56497F55-3CD2-9C42-AFD8-99223F555083}" type="slidenum">
              <a:rPr lang="en-GB" smtClean="0"/>
              <a:t>26</a:t>
            </a:fld>
            <a:endParaRPr lang="en-GB" dirty="0"/>
          </a:p>
        </p:txBody>
      </p:sp>
    </p:spTree>
    <p:extLst>
      <p:ext uri="{BB962C8B-B14F-4D97-AF65-F5344CB8AC3E}">
        <p14:creationId xmlns:p14="http://schemas.microsoft.com/office/powerpoint/2010/main" val="1940435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1"/>
              </a:buClr>
              <a:buSzTx/>
              <a:buFontTx/>
              <a:buNone/>
              <a:tabLst/>
              <a:defRPr/>
            </a:pPr>
            <a:r>
              <a:rPr lang="en-US" sz="1200" b="0" i="0" kern="1200" dirty="0">
                <a:solidFill>
                  <a:schemeClr val="tx1"/>
                </a:solidFill>
                <a:effectLst/>
                <a:latin typeface="+mn-lt"/>
                <a:ea typeface="+mn-ea"/>
                <a:cs typeface="+mn-cs"/>
              </a:rPr>
              <a:t>Slide from Oxford Nanopore Technologies</a:t>
            </a:r>
            <a:endParaRPr lang="en-GB" sz="1200" dirty="0">
              <a:solidFill>
                <a:schemeClr val="tx2"/>
              </a:solidFill>
            </a:endParaRPr>
          </a:p>
          <a:p>
            <a:pPr algn="l">
              <a:buClr>
                <a:schemeClr val="accent1"/>
              </a:buClr>
            </a:pPr>
            <a:r>
              <a:rPr lang="en-GB" sz="1200" dirty="0">
                <a:solidFill>
                  <a:schemeClr val="tx2"/>
                </a:solidFill>
              </a:rPr>
              <a:t>Teaching points:</a:t>
            </a:r>
          </a:p>
          <a:p>
            <a:pPr marL="228600" indent="-228600" algn="l">
              <a:buClr>
                <a:schemeClr val="accent1"/>
              </a:buClr>
              <a:buAutoNum type="arabicPeriod"/>
            </a:pPr>
            <a:r>
              <a:rPr lang="en-GB" sz="1200" dirty="0">
                <a:solidFill>
                  <a:schemeClr val="tx2"/>
                </a:solidFill>
              </a:rPr>
              <a:t>Protein nanopores exist naturally and have multiple differing functions</a:t>
            </a:r>
          </a:p>
          <a:p>
            <a:pPr marL="228600" indent="-228600" algn="l">
              <a:buClr>
                <a:schemeClr val="accent1"/>
              </a:buClr>
              <a:buAutoNum type="arabicPeriod"/>
            </a:pPr>
            <a:r>
              <a:rPr lang="en-GB" sz="1200" dirty="0">
                <a:solidFill>
                  <a:schemeClr val="tx2"/>
                </a:solidFill>
              </a:rPr>
              <a:t>The </a:t>
            </a:r>
            <a:r>
              <a:rPr lang="en-GB" sz="1200" dirty="0" err="1">
                <a:solidFill>
                  <a:schemeClr val="tx2"/>
                </a:solidFill>
              </a:rPr>
              <a:t>CsgG</a:t>
            </a:r>
            <a:r>
              <a:rPr lang="en-GB" sz="1200" dirty="0">
                <a:solidFill>
                  <a:schemeClr val="tx2"/>
                </a:solidFill>
              </a:rPr>
              <a:t> nanopore is used to transport proteins across the </a:t>
            </a:r>
            <a:r>
              <a:rPr lang="en-GB" sz="1200" i="1" dirty="0">
                <a:solidFill>
                  <a:schemeClr val="tx2"/>
                </a:solidFill>
              </a:rPr>
              <a:t>E.coli</a:t>
            </a:r>
            <a:r>
              <a:rPr lang="en-GB" sz="1200" i="0" dirty="0">
                <a:solidFill>
                  <a:schemeClr val="tx2"/>
                </a:solidFill>
              </a:rPr>
              <a:t> membrane, for example</a:t>
            </a:r>
          </a:p>
          <a:p>
            <a:pPr marL="228600" indent="-228600" algn="l">
              <a:buClr>
                <a:schemeClr val="accent1"/>
              </a:buClr>
              <a:buAutoNum type="arabicPeriod"/>
            </a:pPr>
            <a:r>
              <a:rPr lang="en-GB" sz="1200" i="0" dirty="0">
                <a:solidFill>
                  <a:schemeClr val="tx2"/>
                </a:solidFill>
              </a:rPr>
              <a:t>Whatever nanopore is used can be engineered to optimise its signal, through classic molecular biology techniques utilising the central dogma of DNA </a:t>
            </a:r>
            <a:r>
              <a:rPr lang="en-GB" sz="1200" i="0" dirty="0">
                <a:solidFill>
                  <a:schemeClr val="tx2"/>
                </a:solidFill>
                <a:sym typeface="Wingdings" panose="05000000000000000000" pitchFamily="2" charset="2"/>
              </a:rPr>
              <a:t> RNA  Proteins</a:t>
            </a:r>
            <a:endParaRPr lang="en-GB" sz="1200" dirty="0">
              <a:solidFill>
                <a:schemeClr val="tx2"/>
              </a:solidFill>
            </a:endParaRPr>
          </a:p>
          <a:p>
            <a:endParaRPr lang="en-GB" b="1" dirty="0"/>
          </a:p>
        </p:txBody>
      </p:sp>
      <p:sp>
        <p:nvSpPr>
          <p:cNvPr id="4" name="Slide Number Placeholder 3"/>
          <p:cNvSpPr>
            <a:spLocks noGrp="1"/>
          </p:cNvSpPr>
          <p:nvPr>
            <p:ph type="sldNum" sz="quarter" idx="5"/>
          </p:nvPr>
        </p:nvSpPr>
        <p:spPr/>
        <p:txBody>
          <a:bodyPr/>
          <a:lstStyle/>
          <a:p>
            <a:fld id="{775EF51D-CAB0-45EF-9997-E9A5569A6465}" type="slidenum">
              <a:rPr lang="en-GB" smtClean="0"/>
              <a:pPr/>
              <a:t>27</a:t>
            </a:fld>
            <a:endParaRPr lang="en-GB"/>
          </a:p>
        </p:txBody>
      </p:sp>
    </p:spTree>
    <p:extLst>
      <p:ext uri="{BB962C8B-B14F-4D97-AF65-F5344CB8AC3E}">
        <p14:creationId xmlns:p14="http://schemas.microsoft.com/office/powerpoint/2010/main" val="3819938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watch a video. I always enjoy watching videos and this one does a good job of summarizing how Nanopore sequencing works.</a:t>
            </a:r>
          </a:p>
        </p:txBody>
      </p:sp>
      <p:sp>
        <p:nvSpPr>
          <p:cNvPr id="4" name="Slide Number Placeholder 3"/>
          <p:cNvSpPr>
            <a:spLocks noGrp="1"/>
          </p:cNvSpPr>
          <p:nvPr>
            <p:ph type="sldNum" sz="quarter" idx="5"/>
          </p:nvPr>
        </p:nvSpPr>
        <p:spPr/>
        <p:txBody>
          <a:bodyPr/>
          <a:lstStyle/>
          <a:p>
            <a:fld id="{048C4920-677E-DD4F-BB4C-213FAE0C6D12}" type="slidenum">
              <a:rPr lang="en-US" smtClean="0"/>
              <a:t>28</a:t>
            </a:fld>
            <a:endParaRPr lang="en-US"/>
          </a:p>
        </p:txBody>
      </p:sp>
    </p:spTree>
    <p:extLst>
      <p:ext uri="{BB962C8B-B14F-4D97-AF65-F5344CB8AC3E}">
        <p14:creationId xmlns:p14="http://schemas.microsoft.com/office/powerpoint/2010/main" val="3695441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after we sequence, assemble, compare, and score structural variation between the chloroplast genomes of the parents of your seedlings, and phenotype your seedlings, we will gather everyone’s data together and make a graph to look at the relationship between structural variation and genetic incompatibility.</a:t>
            </a:r>
          </a:p>
        </p:txBody>
      </p:sp>
      <p:sp>
        <p:nvSpPr>
          <p:cNvPr id="4" name="Slide Number Placeholder 3"/>
          <p:cNvSpPr>
            <a:spLocks noGrp="1"/>
          </p:cNvSpPr>
          <p:nvPr>
            <p:ph type="sldNum" sz="quarter" idx="5"/>
          </p:nvPr>
        </p:nvSpPr>
        <p:spPr/>
        <p:txBody>
          <a:bodyPr/>
          <a:lstStyle/>
          <a:p>
            <a:fld id="{048C4920-677E-DD4F-BB4C-213FAE0C6D12}" type="slidenum">
              <a:rPr lang="en-US" smtClean="0"/>
              <a:t>29</a:t>
            </a:fld>
            <a:endParaRPr lang="en-US"/>
          </a:p>
        </p:txBody>
      </p:sp>
    </p:spTree>
    <p:extLst>
      <p:ext uri="{BB962C8B-B14F-4D97-AF65-F5344CB8AC3E}">
        <p14:creationId xmlns:p14="http://schemas.microsoft.com/office/powerpoint/2010/main" val="423931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world around us we see a vast array of phenotypic and genetic diversity. This diversity leads us to ask the question of how new species form. Specifically, how does one species diverge, eventually giving rise to two new species. We call this process speciation.</a:t>
            </a:r>
          </a:p>
        </p:txBody>
      </p:sp>
      <p:sp>
        <p:nvSpPr>
          <p:cNvPr id="4" name="Slide Number Placeholder 3"/>
          <p:cNvSpPr>
            <a:spLocks noGrp="1"/>
          </p:cNvSpPr>
          <p:nvPr>
            <p:ph type="sldNum" sz="quarter" idx="5"/>
          </p:nvPr>
        </p:nvSpPr>
        <p:spPr/>
        <p:txBody>
          <a:bodyPr/>
          <a:lstStyle/>
          <a:p>
            <a:fld id="{048C4920-677E-DD4F-BB4C-213FAE0C6D12}" type="slidenum">
              <a:rPr lang="en-US" smtClean="0"/>
              <a:t>3</a:t>
            </a:fld>
            <a:endParaRPr lang="en-US"/>
          </a:p>
        </p:txBody>
      </p:sp>
    </p:spTree>
    <p:extLst>
      <p:ext uri="{BB962C8B-B14F-4D97-AF65-F5344CB8AC3E}">
        <p14:creationId xmlns:p14="http://schemas.microsoft.com/office/powerpoint/2010/main" val="3586887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are going to graph the number of structural variants on the x, and strength of incompatibility on the y (notice in this graph incompatibility is increasing as we go up). If we hypothesize that structural variation is contributing to genetic incompatibility, what type of relationship or line would we expect to see on this graph? Positive, negative, or no slope? Yes! Positive slope! Let’s see what </a:t>
            </a:r>
            <a:r>
              <a:rPr lang="en-US"/>
              <a:t>we get!</a:t>
            </a:r>
          </a:p>
        </p:txBody>
      </p:sp>
      <p:sp>
        <p:nvSpPr>
          <p:cNvPr id="4" name="Slide Number Placeholder 3"/>
          <p:cNvSpPr>
            <a:spLocks noGrp="1"/>
          </p:cNvSpPr>
          <p:nvPr>
            <p:ph type="sldNum" sz="quarter" idx="5"/>
          </p:nvPr>
        </p:nvSpPr>
        <p:spPr/>
        <p:txBody>
          <a:bodyPr/>
          <a:lstStyle/>
          <a:p>
            <a:fld id="{048C4920-677E-DD4F-BB4C-213FAE0C6D12}" type="slidenum">
              <a:rPr lang="en-US" smtClean="0"/>
              <a:t>30</a:t>
            </a:fld>
            <a:endParaRPr lang="en-US"/>
          </a:p>
        </p:txBody>
      </p:sp>
    </p:spTree>
    <p:extLst>
      <p:ext uri="{BB962C8B-B14F-4D97-AF65-F5344CB8AC3E}">
        <p14:creationId xmlns:p14="http://schemas.microsoft.com/office/powerpoint/2010/main" val="209110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of the process of speciation as happening along a continuum. At one end we have populations of a species that are all genetically similar to one another. If you went out and crossed these populations, you would expect their offspring to do well. So, if we are thinking about plants, we would expect happy, healthy, green plants. Now something may happen to divide some of these populations from others. For example, a mountain range or a river may come between them, limiting gene flow. The populations then begin to evolve independently of one another, accumulating mutations. It could be that if you went out after some time and crossed these populations, you would now find that they still produce offspring, but those offspring no longer do very well. Since we are thinking about plants, they might be yellow, smaller and weaker, and produce fewer offspring. If enough time passes, and enough mutations accumulate, it could be that if you crossed these divergent populations they would no longer produce offspring at all, or if they do, those offspring are unable to survive or are sterile. At this point, we would say the populations are </a:t>
            </a:r>
            <a:r>
              <a:rPr lang="en-US" b="1" dirty="0"/>
              <a:t>reproductive isolated </a:t>
            </a:r>
            <a:r>
              <a:rPr lang="en-US" dirty="0"/>
              <a:t>and we would call them two different species. (This is the biological species concept). The question we would like to know, is what are the evolutionary processes that drive this overall process of speciation?</a:t>
            </a:r>
          </a:p>
        </p:txBody>
      </p:sp>
      <p:sp>
        <p:nvSpPr>
          <p:cNvPr id="4" name="Slide Number Placeholder 3"/>
          <p:cNvSpPr>
            <a:spLocks noGrp="1"/>
          </p:cNvSpPr>
          <p:nvPr>
            <p:ph type="sldNum" sz="quarter" idx="5"/>
          </p:nvPr>
        </p:nvSpPr>
        <p:spPr/>
        <p:txBody>
          <a:bodyPr/>
          <a:lstStyle/>
          <a:p>
            <a:fld id="{048C4920-677E-DD4F-BB4C-213FAE0C6D12}" type="slidenum">
              <a:rPr lang="en-US" smtClean="0"/>
              <a:t>4</a:t>
            </a:fld>
            <a:endParaRPr lang="en-US"/>
          </a:p>
        </p:txBody>
      </p:sp>
    </p:spTree>
    <p:extLst>
      <p:ext uri="{BB962C8B-B14F-4D97-AF65-F5344CB8AC3E}">
        <p14:creationId xmlns:p14="http://schemas.microsoft.com/office/powerpoint/2010/main" val="2845375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question, we work in the plant system Campanula americana. C. americana is a wildflower native to the United States. It is an herbaceous annual, which means its weedy. It can get tall, over 5 feet, and has beautiful purple flowers. There are three genetic lineages within the species when looking at the chloroplast genome. The Western lineage is found through most of the range, primarily west of the Appalachians though also some in the southern Appalachians. The Eastern lineage is found in the eastern Appalachians along with a few disjunct populations along the east coast. The more divergent Appalachian lineage is found in the Appalachian mountains. Now, what’s interesting about this system is….</a:t>
            </a:r>
          </a:p>
        </p:txBody>
      </p:sp>
      <p:sp>
        <p:nvSpPr>
          <p:cNvPr id="4" name="Slide Number Placeholder 3"/>
          <p:cNvSpPr>
            <a:spLocks noGrp="1"/>
          </p:cNvSpPr>
          <p:nvPr>
            <p:ph type="sldNum" sz="quarter" idx="10"/>
          </p:nvPr>
        </p:nvSpPr>
        <p:spPr/>
        <p:txBody>
          <a:bodyPr/>
          <a:lstStyle/>
          <a:p>
            <a:fld id="{1E2B5EF9-CA97-7C4C-A6E1-DBD405F5EDBF}" type="slidenum">
              <a:rPr lang="en-US" smtClean="0"/>
              <a:t>5</a:t>
            </a:fld>
            <a:endParaRPr lang="en-US"/>
          </a:p>
        </p:txBody>
      </p:sp>
    </p:spTree>
    <p:extLst>
      <p:ext uri="{BB962C8B-B14F-4D97-AF65-F5344CB8AC3E}">
        <p14:creationId xmlns:p14="http://schemas.microsoft.com/office/powerpoint/2010/main" val="7505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long as your cross population from the same lineage, you get happy healthy green plants. But, once you start crossing populations from different lineages, you begin to see genetic incompatibility and reproductive isolation. For example, when you cross Western and Appalachian populations, you can get these seedlings that are completely white. They are unable to photosynthesize and die with a week or two after germination. </a:t>
            </a:r>
          </a:p>
        </p:txBody>
      </p:sp>
      <p:sp>
        <p:nvSpPr>
          <p:cNvPr id="4" name="Slide Number Placeholder 3"/>
          <p:cNvSpPr>
            <a:spLocks noGrp="1"/>
          </p:cNvSpPr>
          <p:nvPr>
            <p:ph type="sldNum" sz="quarter" idx="5"/>
          </p:nvPr>
        </p:nvSpPr>
        <p:spPr/>
        <p:txBody>
          <a:bodyPr/>
          <a:lstStyle/>
          <a:p>
            <a:fld id="{048C4920-677E-DD4F-BB4C-213FAE0C6D12}" type="slidenum">
              <a:rPr lang="en-US" smtClean="0"/>
              <a:t>6</a:t>
            </a:fld>
            <a:endParaRPr lang="en-US"/>
          </a:p>
        </p:txBody>
      </p:sp>
    </p:spTree>
    <p:extLst>
      <p:ext uri="{BB962C8B-B14F-4D97-AF65-F5344CB8AC3E}">
        <p14:creationId xmlns:p14="http://schemas.microsoft.com/office/powerpoint/2010/main" val="2055109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even more interesting is that the direction of the cross is important. If an individual from an Appalachian population is crossed as the father with an individual from a Western population as the mother, you get happy, healthy, green plants. But, if you take the exact same two individuals, and reverse the direction of the cross, such that the Western lineage individual is now the mother, you get white seedlings that die with a week or two. How can simply reversing the direction of the cross lead to such drastically different outcomes?</a:t>
            </a:r>
          </a:p>
        </p:txBody>
      </p:sp>
      <p:sp>
        <p:nvSpPr>
          <p:cNvPr id="4" name="Slide Number Placeholder 3"/>
          <p:cNvSpPr>
            <a:spLocks noGrp="1"/>
          </p:cNvSpPr>
          <p:nvPr>
            <p:ph type="sldNum" sz="quarter" idx="5"/>
          </p:nvPr>
        </p:nvSpPr>
        <p:spPr/>
        <p:txBody>
          <a:bodyPr/>
          <a:lstStyle/>
          <a:p>
            <a:fld id="{048C4920-677E-DD4F-BB4C-213FAE0C6D12}" type="slidenum">
              <a:rPr lang="en-US" smtClean="0"/>
              <a:t>7</a:t>
            </a:fld>
            <a:endParaRPr lang="en-US"/>
          </a:p>
        </p:txBody>
      </p:sp>
    </p:spTree>
    <p:extLst>
      <p:ext uri="{BB962C8B-B14F-4D97-AF65-F5344CB8AC3E}">
        <p14:creationId xmlns:p14="http://schemas.microsoft.com/office/powerpoint/2010/main" val="3602724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what is going on we need to step back for a minute and think about the eukaryotic cell. Remember, a eukaryotic cell contains not just a nuclear genome, but one or more organellar genomes as well. Animals, like us, have a mitochondrial genome. Plants have both a mitochondrial and chloroplast genome. As you read in the pre-reading, the organelles originated as free living prokaryotes that were then </a:t>
            </a:r>
            <a:r>
              <a:rPr lang="en-US" dirty="0" err="1"/>
              <a:t>endosymbiosed</a:t>
            </a:r>
            <a:r>
              <a:rPr lang="en-US" dirty="0"/>
              <a:t> into an archaea like cell, forming the eukaryotic cell. Subsequently, most of the genes in the organelle genomes were then either moved to the nuclear genome or lost. As a consequence, most of the proteins that function in the organelles are now encoded in the nuclear genome and are sent back to the organelles in the form of proteins. However, some genes still remain in the organelle genomes. What this means, is that there are multiple protein complexes that function in the organelles that are made up of both nuclear and chloroplast encoded subunits. These subunits must cooperate together closely to ensure the functioning and survival of the cell.</a:t>
            </a:r>
          </a:p>
        </p:txBody>
      </p:sp>
      <p:sp>
        <p:nvSpPr>
          <p:cNvPr id="4" name="Slide Number Placeholder 3"/>
          <p:cNvSpPr>
            <a:spLocks noGrp="1"/>
          </p:cNvSpPr>
          <p:nvPr>
            <p:ph type="sldNum" sz="quarter" idx="5"/>
          </p:nvPr>
        </p:nvSpPr>
        <p:spPr/>
        <p:txBody>
          <a:bodyPr/>
          <a:lstStyle/>
          <a:p>
            <a:fld id="{048C4920-677E-DD4F-BB4C-213FAE0C6D12}" type="slidenum">
              <a:rPr lang="en-US" smtClean="0"/>
              <a:t>8</a:t>
            </a:fld>
            <a:endParaRPr lang="en-US"/>
          </a:p>
        </p:txBody>
      </p:sp>
    </p:spTree>
    <p:extLst>
      <p:ext uri="{BB962C8B-B14F-4D97-AF65-F5344CB8AC3E}">
        <p14:creationId xmlns:p14="http://schemas.microsoft.com/office/powerpoint/2010/main" val="2806033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expect that within a lineage the nuclear and organelle genomes will remain well matched, or coadapted to one another. For example, if a mutation arises in one genome that impacts function, you might expect selection for a compensatory mutation in the other genome to maintain function, to ensure photosynthesis and respiration are working.</a:t>
            </a:r>
          </a:p>
        </p:txBody>
      </p:sp>
      <p:sp>
        <p:nvSpPr>
          <p:cNvPr id="4" name="Slide Number Placeholder 3"/>
          <p:cNvSpPr>
            <a:spLocks noGrp="1"/>
          </p:cNvSpPr>
          <p:nvPr>
            <p:ph type="sldNum" sz="quarter" idx="5"/>
          </p:nvPr>
        </p:nvSpPr>
        <p:spPr/>
        <p:txBody>
          <a:bodyPr/>
          <a:lstStyle/>
          <a:p>
            <a:fld id="{048C4920-677E-DD4F-BB4C-213FAE0C6D12}" type="slidenum">
              <a:rPr lang="en-US" smtClean="0"/>
              <a:t>9</a:t>
            </a:fld>
            <a:endParaRPr lang="en-US"/>
          </a:p>
        </p:txBody>
      </p:sp>
    </p:spTree>
    <p:extLst>
      <p:ext uri="{BB962C8B-B14F-4D97-AF65-F5344CB8AC3E}">
        <p14:creationId xmlns:p14="http://schemas.microsoft.com/office/powerpoint/2010/main" val="59172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6F99-4124-E233-FECD-9F378AB3B2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AA3F6A-6D14-1B18-F030-ABBADC6247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DB7183-6C09-133C-8D85-40374A36884D}"/>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5" name="Footer Placeholder 4">
            <a:extLst>
              <a:ext uri="{FF2B5EF4-FFF2-40B4-BE49-F238E27FC236}">
                <a16:creationId xmlns:a16="http://schemas.microsoft.com/office/drawing/2014/main" id="{FB7546A9-F464-0006-CCFF-9A544DBE2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9F0A0-BE96-FBEE-0D7B-9427FC1DC0E9}"/>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307738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1ECF-B2C3-B1A7-74E7-F10E180781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B2B762-4CFB-1A9C-2505-0A923A2D7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67A46-31FA-4A1C-BB35-6781C36739FC}"/>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5" name="Footer Placeholder 4">
            <a:extLst>
              <a:ext uri="{FF2B5EF4-FFF2-40B4-BE49-F238E27FC236}">
                <a16:creationId xmlns:a16="http://schemas.microsoft.com/office/drawing/2014/main" id="{7911403A-F0BD-46E9-3FE9-E44A1039BB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C37AE-39F0-5279-0E07-FF7F4B165144}"/>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52794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1D6511-7AE2-0B4D-452D-5C8D753101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7EB2BB-F110-18C1-FFB3-5A6D98A7BC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396B1A-9714-73EA-3DDA-029E3C971B3F}"/>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5" name="Footer Placeholder 4">
            <a:extLst>
              <a:ext uri="{FF2B5EF4-FFF2-40B4-BE49-F238E27FC236}">
                <a16:creationId xmlns:a16="http://schemas.microsoft.com/office/drawing/2014/main" id="{56FF3D55-7F70-118B-DC46-AC7B35E38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7250B-64E3-F80C-A204-71A44B49AF97}"/>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3191235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freeform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9229" y="486000"/>
            <a:ext cx="10832400" cy="360000"/>
          </a:xfrm>
          <a:prstGeom prst="rect">
            <a:avLst/>
          </a:prstGeom>
        </p:spPr>
        <p:txBody>
          <a:bodyPr bIns="0" anchor="t"/>
          <a:lstStyle/>
          <a:p>
            <a:r>
              <a:rPr lang="en-US" dirty="0"/>
              <a:t>Example slide title</a:t>
            </a:r>
          </a:p>
        </p:txBody>
      </p:sp>
      <p:sp>
        <p:nvSpPr>
          <p:cNvPr id="10" name="Text Placeholder 9">
            <a:extLst>
              <a:ext uri="{FF2B5EF4-FFF2-40B4-BE49-F238E27FC236}">
                <a16:creationId xmlns:a16="http://schemas.microsoft.com/office/drawing/2014/main" id="{CECC0038-D901-4969-8CE9-095BC6EDDF39}"/>
              </a:ext>
            </a:extLst>
          </p:cNvPr>
          <p:cNvSpPr>
            <a:spLocks noGrp="1"/>
          </p:cNvSpPr>
          <p:nvPr>
            <p:ph type="body" sz="quarter" idx="13" hasCustomPrompt="1"/>
          </p:nvPr>
        </p:nvSpPr>
        <p:spPr>
          <a:xfrm>
            <a:off x="679229" y="865369"/>
            <a:ext cx="10833542" cy="461781"/>
          </a:xfrm>
        </p:spPr>
        <p:txBody>
          <a:bodyPr tIns="0">
            <a:noAutofit/>
          </a:bodyPr>
          <a:lstStyle>
            <a:lvl1pPr marL="0" indent="0">
              <a:buNone/>
              <a:defRPr sz="1799" b="0" i="0">
                <a:solidFill>
                  <a:schemeClr val="tx2"/>
                </a:solidFill>
                <a:latin typeface="+mn-lt"/>
                <a:cs typeface="Segoe UI Light" panose="020B0502040204020203" pitchFamily="34" charset="0"/>
              </a:defRPr>
            </a:lvl1pPr>
          </a:lstStyle>
          <a:p>
            <a:pPr lvl="0"/>
            <a:r>
              <a:rPr lang="en-US" dirty="0"/>
              <a:t>Subtitle</a:t>
            </a:r>
          </a:p>
        </p:txBody>
      </p:sp>
      <p:sp>
        <p:nvSpPr>
          <p:cNvPr id="5" name="Text Placeholder 4">
            <a:extLst>
              <a:ext uri="{FF2B5EF4-FFF2-40B4-BE49-F238E27FC236}">
                <a16:creationId xmlns:a16="http://schemas.microsoft.com/office/drawing/2014/main" id="{D30F7EF1-7C3B-D749-A72A-41AF443CB730}"/>
              </a:ext>
            </a:extLst>
          </p:cNvPr>
          <p:cNvSpPr>
            <a:spLocks noGrp="1"/>
          </p:cNvSpPr>
          <p:nvPr>
            <p:ph type="body" sz="quarter" idx="14" hasCustomPrompt="1"/>
          </p:nvPr>
        </p:nvSpPr>
        <p:spPr>
          <a:xfrm>
            <a:off x="679229" y="5414400"/>
            <a:ext cx="10833542" cy="265907"/>
          </a:xfrm>
        </p:spPr>
        <p:txBody>
          <a:bodyPr anchor="t" anchorCtr="0"/>
          <a:lstStyle>
            <a:lvl1pPr>
              <a:spcAft>
                <a:spcPts val="0"/>
              </a:spcAft>
              <a:buNone/>
              <a:defRPr sz="900" b="1">
                <a:latin typeface="+mj-lt"/>
              </a:defRPr>
            </a:lvl1pPr>
            <a:lvl2pPr>
              <a:buNone/>
              <a:defRPr sz="1000"/>
            </a:lvl2pPr>
            <a:lvl3pPr>
              <a:buNone/>
              <a:defRPr sz="1000"/>
            </a:lvl3pPr>
            <a:lvl4pPr>
              <a:buNone/>
              <a:defRPr sz="1000"/>
            </a:lvl4pPr>
            <a:lvl5pPr>
              <a:buNone/>
              <a:defRPr sz="1000"/>
            </a:lvl5pPr>
          </a:lstStyle>
          <a:p>
            <a:pPr lvl="0"/>
            <a:r>
              <a:rPr lang="en-GB" dirty="0"/>
              <a:t>Click to add reference or source information</a:t>
            </a:r>
            <a:endParaRPr lang="en-US" dirty="0"/>
          </a:p>
        </p:txBody>
      </p:sp>
    </p:spTree>
    <p:extLst>
      <p:ext uri="{BB962C8B-B14F-4D97-AF65-F5344CB8AC3E}">
        <p14:creationId xmlns:p14="http://schemas.microsoft.com/office/powerpoint/2010/main" val="3545477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 Column - title + content ">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79229" y="1343087"/>
            <a:ext cx="10833543" cy="4335431"/>
          </a:xfrm>
        </p:spPr>
        <p:txBody>
          <a:bodyPr/>
          <a:lstStyle>
            <a:lvl1pPr>
              <a:spcBef>
                <a:spcPts val="0"/>
              </a:spcBef>
              <a:spcAft>
                <a:spcPts val="900"/>
              </a:spcAft>
              <a:defRPr b="0"/>
            </a:lvl1pPr>
            <a:lvl2pPr>
              <a:spcBef>
                <a:spcPts val="0"/>
              </a:spcBef>
              <a:spcAft>
                <a:spcPts val="900"/>
              </a:spcAft>
              <a:defRPr b="0"/>
            </a:lvl2pPr>
            <a:lvl3pPr>
              <a:spcBef>
                <a:spcPts val="0"/>
              </a:spcBef>
              <a:spcAft>
                <a:spcPts val="900"/>
              </a:spcAft>
              <a:defRPr b="0"/>
            </a:lvl3pPr>
            <a:lvl4pPr>
              <a:spcBef>
                <a:spcPts val="0"/>
              </a:spcBef>
              <a:spcAft>
                <a:spcPts val="900"/>
              </a:spcAft>
              <a:defRPr b="0"/>
            </a:lvl4pPr>
            <a:lvl5pPr>
              <a:spcBef>
                <a:spcPts val="0"/>
              </a:spcBef>
              <a:spcAft>
                <a:spcPts val="900"/>
              </a:spcAft>
              <a:defRPr b="0"/>
            </a:lvl5pPr>
          </a:lstStyle>
          <a:p>
            <a:pPr lvl="0"/>
            <a:r>
              <a:rPr lang="en-US" dirty="0"/>
              <a:t>Click to add text</a:t>
            </a:r>
          </a:p>
          <a:p>
            <a:pPr lvl="1"/>
            <a:r>
              <a:rPr lang="en-US" dirty="0"/>
              <a:t>Click to add indented text</a:t>
            </a:r>
          </a:p>
        </p:txBody>
      </p:sp>
      <p:sp>
        <p:nvSpPr>
          <p:cNvPr id="9" name="Title 1">
            <a:extLst>
              <a:ext uri="{FF2B5EF4-FFF2-40B4-BE49-F238E27FC236}">
                <a16:creationId xmlns:a16="http://schemas.microsoft.com/office/drawing/2014/main" id="{31FBFC2D-A9A8-6A42-B86B-B75D2737840B}"/>
              </a:ext>
            </a:extLst>
          </p:cNvPr>
          <p:cNvSpPr>
            <a:spLocks noGrp="1"/>
          </p:cNvSpPr>
          <p:nvPr>
            <p:ph type="title" hasCustomPrompt="1"/>
          </p:nvPr>
        </p:nvSpPr>
        <p:spPr>
          <a:xfrm>
            <a:off x="679229" y="486000"/>
            <a:ext cx="10832400" cy="360000"/>
          </a:xfrm>
          <a:prstGeom prst="rect">
            <a:avLst/>
          </a:prstGeom>
        </p:spPr>
        <p:txBody>
          <a:bodyPr bIns="0" anchor="t"/>
          <a:lstStyle/>
          <a:p>
            <a:r>
              <a:rPr lang="en-US" dirty="0"/>
              <a:t>Example slide title</a:t>
            </a:r>
          </a:p>
        </p:txBody>
      </p:sp>
      <p:sp>
        <p:nvSpPr>
          <p:cNvPr id="12" name="Text Placeholder 9">
            <a:extLst>
              <a:ext uri="{FF2B5EF4-FFF2-40B4-BE49-F238E27FC236}">
                <a16:creationId xmlns:a16="http://schemas.microsoft.com/office/drawing/2014/main" id="{359974FB-F149-2346-B42E-DA660513FBF6}"/>
              </a:ext>
            </a:extLst>
          </p:cNvPr>
          <p:cNvSpPr>
            <a:spLocks noGrp="1"/>
          </p:cNvSpPr>
          <p:nvPr>
            <p:ph type="body" sz="quarter" idx="13" hasCustomPrompt="1"/>
          </p:nvPr>
        </p:nvSpPr>
        <p:spPr>
          <a:xfrm>
            <a:off x="679229" y="865369"/>
            <a:ext cx="10833542" cy="461781"/>
          </a:xfrm>
        </p:spPr>
        <p:txBody>
          <a:bodyPr tIns="0">
            <a:noAutofit/>
          </a:bodyPr>
          <a:lstStyle>
            <a:lvl1pPr marL="0" indent="0">
              <a:buNone/>
              <a:defRPr sz="1799" b="0" i="0">
                <a:solidFill>
                  <a:schemeClr val="tx2"/>
                </a:solidFill>
                <a:latin typeface="+mn-lt"/>
                <a:cs typeface="Segoe UI Light" panose="020B0502040204020203" pitchFamily="34" charset="0"/>
              </a:defRPr>
            </a:lvl1pPr>
          </a:lstStyle>
          <a:p>
            <a:pPr lvl="0"/>
            <a:r>
              <a:rPr lang="en-US" dirty="0"/>
              <a:t>Subtitle</a:t>
            </a:r>
          </a:p>
        </p:txBody>
      </p:sp>
      <p:sp>
        <p:nvSpPr>
          <p:cNvPr id="10" name="Text Placeholder 4">
            <a:extLst>
              <a:ext uri="{FF2B5EF4-FFF2-40B4-BE49-F238E27FC236}">
                <a16:creationId xmlns:a16="http://schemas.microsoft.com/office/drawing/2014/main" id="{6F89CA22-8031-8940-95CF-C32458E54E19}"/>
              </a:ext>
            </a:extLst>
          </p:cNvPr>
          <p:cNvSpPr>
            <a:spLocks noGrp="1"/>
          </p:cNvSpPr>
          <p:nvPr>
            <p:ph type="body" sz="quarter" idx="14" hasCustomPrompt="1"/>
          </p:nvPr>
        </p:nvSpPr>
        <p:spPr>
          <a:xfrm>
            <a:off x="679229" y="5414400"/>
            <a:ext cx="10833542" cy="265907"/>
          </a:xfrm>
        </p:spPr>
        <p:txBody>
          <a:bodyPr anchor="t" anchorCtr="0"/>
          <a:lstStyle>
            <a:lvl1pPr>
              <a:spcAft>
                <a:spcPts val="0"/>
              </a:spcAft>
              <a:buNone/>
              <a:defRPr sz="900" b="1">
                <a:latin typeface="+mj-lt"/>
              </a:defRPr>
            </a:lvl1pPr>
            <a:lvl2pPr>
              <a:buNone/>
              <a:defRPr sz="1000"/>
            </a:lvl2pPr>
            <a:lvl3pPr>
              <a:buNone/>
              <a:defRPr sz="1000"/>
            </a:lvl3pPr>
            <a:lvl4pPr>
              <a:buNone/>
              <a:defRPr sz="1000"/>
            </a:lvl4pPr>
            <a:lvl5pPr>
              <a:buNone/>
              <a:defRPr sz="1000"/>
            </a:lvl5pPr>
          </a:lstStyle>
          <a:p>
            <a:pPr lvl="0"/>
            <a:r>
              <a:rPr lang="en-GB" dirty="0"/>
              <a:t>Click to add reference or source information</a:t>
            </a:r>
            <a:endParaRPr lang="en-US" dirty="0"/>
          </a:p>
        </p:txBody>
      </p:sp>
    </p:spTree>
    <p:extLst>
      <p:ext uri="{BB962C8B-B14F-4D97-AF65-F5344CB8AC3E}">
        <p14:creationId xmlns:p14="http://schemas.microsoft.com/office/powerpoint/2010/main" val="225828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0778-D947-A0D1-52FF-32E1C890EF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00CA54-AEAD-C0D7-39ED-84386CC6A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F30AF-D0E3-25BD-2F37-87FB9C04B6C0}"/>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5" name="Footer Placeholder 4">
            <a:extLst>
              <a:ext uri="{FF2B5EF4-FFF2-40B4-BE49-F238E27FC236}">
                <a16:creationId xmlns:a16="http://schemas.microsoft.com/office/drawing/2014/main" id="{C42E1CF7-1A5D-6BBA-6F0A-B87A6A2AE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ACC9B-3EDA-40BA-71E8-32F882EFC1DE}"/>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1690726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325E7-0335-CEE3-AF69-E44ECA9733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00B4E7-90AE-7E80-E4EB-BFB4881DE1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0421D4-8DA7-2A91-F35C-3585EC145CB0}"/>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5" name="Footer Placeholder 4">
            <a:extLst>
              <a:ext uri="{FF2B5EF4-FFF2-40B4-BE49-F238E27FC236}">
                <a16:creationId xmlns:a16="http://schemas.microsoft.com/office/drawing/2014/main" id="{03CC8C14-0F87-AAF0-1671-8A0B31BF3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D32CF-B941-C9FF-9CD8-537C969996FC}"/>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149960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09D0-A25B-B1FB-A427-2F981B996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73AD2A-70E2-5D05-F6E0-E2CC0019EE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1A5C3D-4ABC-6DAA-DE3B-A0EC487B72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E55652-8A40-D783-608D-71786EC4C9CB}"/>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6" name="Footer Placeholder 5">
            <a:extLst>
              <a:ext uri="{FF2B5EF4-FFF2-40B4-BE49-F238E27FC236}">
                <a16:creationId xmlns:a16="http://schemas.microsoft.com/office/drawing/2014/main" id="{7EC4B221-6B44-2A91-D0BF-5004B86096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3DF55F-2885-599B-2A84-A27EFB2BCF1C}"/>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4206988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04326-C18A-1737-4B7B-46A05A4386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C04922-1FD3-FB10-2E4E-441E23975B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300F81-02BB-2A0D-4F1B-08F62B484A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F65E5C-4105-41B0-1AB0-E10E1E87B4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5B9375-5EC8-0333-67D9-5C24FDD0D7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C63F3E-02CD-DA06-153E-BAC31EB3CCEC}"/>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8" name="Footer Placeholder 7">
            <a:extLst>
              <a:ext uri="{FF2B5EF4-FFF2-40B4-BE49-F238E27FC236}">
                <a16:creationId xmlns:a16="http://schemas.microsoft.com/office/drawing/2014/main" id="{A1E33D1D-902A-EC8E-AEA3-2C78F3063B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CFDF9B-CD21-4A5C-57E0-5F4CFFCA0092}"/>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288786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82C4-BF58-DCBB-E652-C2F36A232E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E3EA15-4463-E657-2956-A43239D61EA9}"/>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4" name="Footer Placeholder 3">
            <a:extLst>
              <a:ext uri="{FF2B5EF4-FFF2-40B4-BE49-F238E27FC236}">
                <a16:creationId xmlns:a16="http://schemas.microsoft.com/office/drawing/2014/main" id="{A566FCEA-5DE6-2936-C651-D4A721237C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1233A-3201-11E3-D170-1D619F65725D}"/>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531239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36E6C-0374-F1C4-5D39-F18642289C22}"/>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3" name="Footer Placeholder 2">
            <a:extLst>
              <a:ext uri="{FF2B5EF4-FFF2-40B4-BE49-F238E27FC236}">
                <a16:creationId xmlns:a16="http://schemas.microsoft.com/office/drawing/2014/main" id="{44541BFB-2ACB-4D42-DC41-FCFCD3E591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23F2E4-0086-D064-C989-D69E0BCA3650}"/>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23373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1951-CCE6-69C7-5165-F779B85BE4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6B6412-3966-475D-A2E5-C5E32F122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02E72F-73A4-C103-EA56-CDAB247D2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A9454-7BF7-E428-7C62-6019BC517F12}"/>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6" name="Footer Placeholder 5">
            <a:extLst>
              <a:ext uri="{FF2B5EF4-FFF2-40B4-BE49-F238E27FC236}">
                <a16:creationId xmlns:a16="http://schemas.microsoft.com/office/drawing/2014/main" id="{C7F3041C-7165-0451-2B06-8D17C02168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BCE3D-C174-B795-E44C-2C82CBA50746}"/>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3986258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564E-7522-9B6A-4D28-977B79ACC9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3C0306-3E10-9F8F-9ABB-1D493E4CF2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693D84-B4FE-F595-AECE-E40010F071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87D77-FA81-409F-6677-F2BF4000DFA5}"/>
              </a:ext>
            </a:extLst>
          </p:cNvPr>
          <p:cNvSpPr>
            <a:spLocks noGrp="1"/>
          </p:cNvSpPr>
          <p:nvPr>
            <p:ph type="dt" sz="half" idx="10"/>
          </p:nvPr>
        </p:nvSpPr>
        <p:spPr/>
        <p:txBody>
          <a:bodyPr/>
          <a:lstStyle/>
          <a:p>
            <a:fld id="{90776A2B-E235-3541-833C-C46C64718732}" type="datetimeFigureOut">
              <a:rPr lang="en-US" smtClean="0"/>
              <a:t>8/21/25</a:t>
            </a:fld>
            <a:endParaRPr lang="en-US"/>
          </a:p>
        </p:txBody>
      </p:sp>
      <p:sp>
        <p:nvSpPr>
          <p:cNvPr id="6" name="Footer Placeholder 5">
            <a:extLst>
              <a:ext uri="{FF2B5EF4-FFF2-40B4-BE49-F238E27FC236}">
                <a16:creationId xmlns:a16="http://schemas.microsoft.com/office/drawing/2014/main" id="{9A2E192D-3FCE-3E4D-2E7A-3BB0AC95B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EBDEF-BD73-4B82-53F7-1AF26FBA5A8B}"/>
              </a:ext>
            </a:extLst>
          </p:cNvPr>
          <p:cNvSpPr>
            <a:spLocks noGrp="1"/>
          </p:cNvSpPr>
          <p:nvPr>
            <p:ph type="sldNum" sz="quarter" idx="12"/>
          </p:nvPr>
        </p:nvSpPr>
        <p:spPr/>
        <p:txBody>
          <a:bodyPr/>
          <a:lstStyle/>
          <a:p>
            <a:fld id="{563904CC-ED75-0947-AD1A-1CED1392CC3E}" type="slidenum">
              <a:rPr lang="en-US" smtClean="0"/>
              <a:t>‹#›</a:t>
            </a:fld>
            <a:endParaRPr lang="en-US"/>
          </a:p>
        </p:txBody>
      </p:sp>
    </p:spTree>
    <p:extLst>
      <p:ext uri="{BB962C8B-B14F-4D97-AF65-F5344CB8AC3E}">
        <p14:creationId xmlns:p14="http://schemas.microsoft.com/office/powerpoint/2010/main" val="327450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64BED2-5072-FA94-BF46-B91459DA58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6E5B46-5855-5910-2B24-D80354FC9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61179-4A55-28A6-82DA-EFC7B7E0F8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76A2B-E235-3541-833C-C46C64718732}" type="datetimeFigureOut">
              <a:rPr lang="en-US" smtClean="0"/>
              <a:t>8/21/25</a:t>
            </a:fld>
            <a:endParaRPr lang="en-US"/>
          </a:p>
        </p:txBody>
      </p:sp>
      <p:sp>
        <p:nvSpPr>
          <p:cNvPr id="5" name="Footer Placeholder 4">
            <a:extLst>
              <a:ext uri="{FF2B5EF4-FFF2-40B4-BE49-F238E27FC236}">
                <a16:creationId xmlns:a16="http://schemas.microsoft.com/office/drawing/2014/main" id="{FB5E2163-EBD1-601D-9382-96A1512CCE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FAD6B9-044E-829D-4070-4D98F8DFC0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3904CC-ED75-0947-AD1A-1CED1392CC3E}" type="slidenum">
              <a:rPr lang="en-US" smtClean="0"/>
              <a:t>‹#›</a:t>
            </a:fld>
            <a:endParaRPr lang="en-US"/>
          </a:p>
        </p:txBody>
      </p:sp>
    </p:spTree>
    <p:extLst>
      <p:ext uri="{BB962C8B-B14F-4D97-AF65-F5344CB8AC3E}">
        <p14:creationId xmlns:p14="http://schemas.microsoft.com/office/powerpoint/2010/main" val="710277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8.emf"/><Relationship Id="rId7" Type="http://schemas.openxmlformats.org/officeDocument/2006/relationships/image" Target="../media/image13.tiff"/><Relationship Id="rId12"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emf"/><Relationship Id="rId11" Type="http://schemas.openxmlformats.org/officeDocument/2006/relationships/image" Target="../media/image24.jpeg"/><Relationship Id="rId5" Type="http://schemas.openxmlformats.org/officeDocument/2006/relationships/image" Target="../media/image20.emf"/><Relationship Id="rId10" Type="http://schemas.openxmlformats.org/officeDocument/2006/relationships/image" Target="../media/image23.emf"/><Relationship Id="rId4" Type="http://schemas.openxmlformats.org/officeDocument/2006/relationships/image" Target="../media/image19.emf"/><Relationship Id="rId9"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image" Target="../media/image34.gi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jpeg"/><Relationship Id="rId7" Type="http://schemas.microsoft.com/office/2007/relationships/hdphoto" Target="../media/hdphoto1.wdp"/><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3.gif"/></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hyperlink" Target="https://nanoporetech.com/support/how-it-works#fullVideo&amp;modal=fullVideo"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em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jpeg"/><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7BBF-DAEF-BEC2-3B7A-68025239AD16}"/>
              </a:ext>
            </a:extLst>
          </p:cNvPr>
          <p:cNvSpPr>
            <a:spLocks noGrp="1"/>
          </p:cNvSpPr>
          <p:nvPr>
            <p:ph type="ctrTitle"/>
          </p:nvPr>
        </p:nvSpPr>
        <p:spPr>
          <a:xfrm>
            <a:off x="1647808" y="349595"/>
            <a:ext cx="9144000" cy="1869218"/>
          </a:xfrm>
        </p:spPr>
        <p:txBody>
          <a:bodyPr>
            <a:normAutofit/>
          </a:bodyPr>
          <a:lstStyle/>
          <a:p>
            <a:r>
              <a:rPr lang="en-US" sz="4800" dirty="0"/>
              <a:t>Genetic Incompatibility Lab</a:t>
            </a:r>
          </a:p>
        </p:txBody>
      </p:sp>
      <p:sp>
        <p:nvSpPr>
          <p:cNvPr id="3" name="Subtitle 2">
            <a:extLst>
              <a:ext uri="{FF2B5EF4-FFF2-40B4-BE49-F238E27FC236}">
                <a16:creationId xmlns:a16="http://schemas.microsoft.com/office/drawing/2014/main" id="{56912C2C-221E-CE75-BFC3-6A8A1751722D}"/>
              </a:ext>
            </a:extLst>
          </p:cNvPr>
          <p:cNvSpPr>
            <a:spLocks noGrp="1"/>
          </p:cNvSpPr>
          <p:nvPr>
            <p:ph type="subTitle" idx="1"/>
          </p:nvPr>
        </p:nvSpPr>
        <p:spPr>
          <a:xfrm>
            <a:off x="1524000" y="5465851"/>
            <a:ext cx="9144000" cy="922105"/>
          </a:xfrm>
        </p:spPr>
        <p:txBody>
          <a:bodyPr>
            <a:normAutofit fontScale="70000" lnSpcReduction="20000"/>
          </a:bodyPr>
          <a:lstStyle/>
          <a:p>
            <a:r>
              <a:rPr lang="en-US" dirty="0"/>
              <a:t>BIO 240L Spring 2023</a:t>
            </a:r>
          </a:p>
          <a:p>
            <a:r>
              <a:rPr lang="en-US" dirty="0"/>
              <a:t>Tyler </a:t>
            </a:r>
            <a:r>
              <a:rPr lang="en-US" dirty="0" err="1"/>
              <a:t>Gandee</a:t>
            </a:r>
            <a:r>
              <a:rPr lang="en-US" dirty="0"/>
              <a:t>, Dr. Karen Barnard-Kubow, </a:t>
            </a:r>
            <a:r>
              <a:rPr lang="en-US" dirty="0" err="1"/>
              <a:t>Caylin</a:t>
            </a:r>
            <a:r>
              <a:rPr lang="en-US" dirty="0"/>
              <a:t> Murray,</a:t>
            </a:r>
          </a:p>
          <a:p>
            <a:r>
              <a:rPr lang="en-US" dirty="0"/>
              <a:t>Dr. Alfredo López-</a:t>
            </a:r>
            <a:r>
              <a:rPr lang="en-US" dirty="0" err="1"/>
              <a:t>Caamal</a:t>
            </a:r>
            <a:r>
              <a:rPr lang="en-US" dirty="0"/>
              <a:t>, and Dr. Laura Galloway</a:t>
            </a:r>
          </a:p>
        </p:txBody>
      </p:sp>
      <p:pic>
        <p:nvPicPr>
          <p:cNvPr id="4" name="Picture 3">
            <a:extLst>
              <a:ext uri="{FF2B5EF4-FFF2-40B4-BE49-F238E27FC236}">
                <a16:creationId xmlns:a16="http://schemas.microsoft.com/office/drawing/2014/main" id="{5ACE3403-7C9E-F637-77F4-457C3780252F}"/>
              </a:ext>
            </a:extLst>
          </p:cNvPr>
          <p:cNvPicPr>
            <a:picLocks noChangeAspect="1"/>
          </p:cNvPicPr>
          <p:nvPr/>
        </p:nvPicPr>
        <p:blipFill rotWithShape="1">
          <a:blip r:embed="rId3"/>
          <a:srcRect r="49443"/>
          <a:stretch/>
        </p:blipFill>
        <p:spPr>
          <a:xfrm>
            <a:off x="4540658" y="2336789"/>
            <a:ext cx="3110683" cy="2807385"/>
          </a:xfrm>
          <a:prstGeom prst="rect">
            <a:avLst/>
          </a:prstGeom>
        </p:spPr>
      </p:pic>
    </p:spTree>
    <p:extLst>
      <p:ext uri="{BB962C8B-B14F-4D97-AF65-F5344CB8AC3E}">
        <p14:creationId xmlns:p14="http://schemas.microsoft.com/office/powerpoint/2010/main" val="1585285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4C216-71DA-5385-D6B2-ECEDFBFC8784}"/>
            </a:ext>
          </a:extLst>
        </p:cNvPr>
        <p:cNvGrpSpPr/>
        <p:nvPr/>
      </p:nvGrpSpPr>
      <p:grpSpPr>
        <a:xfrm>
          <a:off x="0" y="0"/>
          <a:ext cx="0" cy="0"/>
          <a:chOff x="0" y="0"/>
          <a:chExt cx="0" cy="0"/>
        </a:xfrm>
      </p:grpSpPr>
      <p:sp>
        <p:nvSpPr>
          <p:cNvPr id="33" name="Title 9">
            <a:extLst>
              <a:ext uri="{FF2B5EF4-FFF2-40B4-BE49-F238E27FC236}">
                <a16:creationId xmlns:a16="http://schemas.microsoft.com/office/drawing/2014/main" id="{BB155EF6-C565-48EA-501D-F46BB9C68C91}"/>
              </a:ext>
            </a:extLst>
          </p:cNvPr>
          <p:cNvSpPr txBox="1">
            <a:spLocks/>
          </p:cNvSpPr>
          <p:nvPr/>
        </p:nvSpPr>
        <p:spPr>
          <a:xfrm>
            <a:off x="667010" y="694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Cytonuclear co-evolution</a:t>
            </a:r>
          </a:p>
        </p:txBody>
      </p:sp>
      <p:grpSp>
        <p:nvGrpSpPr>
          <p:cNvPr id="20" name="Group 19">
            <a:extLst>
              <a:ext uri="{FF2B5EF4-FFF2-40B4-BE49-F238E27FC236}">
                <a16:creationId xmlns:a16="http://schemas.microsoft.com/office/drawing/2014/main" id="{5CA5A9E7-2684-F2C4-8B47-313E8CF0FC31}"/>
              </a:ext>
            </a:extLst>
          </p:cNvPr>
          <p:cNvGrpSpPr/>
          <p:nvPr/>
        </p:nvGrpSpPr>
        <p:grpSpPr>
          <a:xfrm>
            <a:off x="6833784" y="1825625"/>
            <a:ext cx="4616094" cy="4609166"/>
            <a:chOff x="6833784" y="1825625"/>
            <a:chExt cx="4616094" cy="4609166"/>
          </a:xfrm>
        </p:grpSpPr>
        <p:sp>
          <p:nvSpPr>
            <p:cNvPr id="21" name="Oval 20">
              <a:extLst>
                <a:ext uri="{FF2B5EF4-FFF2-40B4-BE49-F238E27FC236}">
                  <a16:creationId xmlns:a16="http://schemas.microsoft.com/office/drawing/2014/main" id="{0A41D6B5-B7C7-0FE7-FF20-49EEE74B1C7F}"/>
                </a:ext>
              </a:extLst>
            </p:cNvPr>
            <p:cNvSpPr/>
            <p:nvPr/>
          </p:nvSpPr>
          <p:spPr>
            <a:xfrm>
              <a:off x="6833784" y="1825625"/>
              <a:ext cx="4616094" cy="4609166"/>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a:p>
              <a:pPr algn="ctr"/>
              <a:endParaRPr lang="en-US"/>
            </a:p>
          </p:txBody>
        </p:sp>
        <p:grpSp>
          <p:nvGrpSpPr>
            <p:cNvPr id="22" name="Group 21">
              <a:extLst>
                <a:ext uri="{FF2B5EF4-FFF2-40B4-BE49-F238E27FC236}">
                  <a16:creationId xmlns:a16="http://schemas.microsoft.com/office/drawing/2014/main" id="{F753302E-2553-BB83-156F-977674BE271F}"/>
                </a:ext>
              </a:extLst>
            </p:cNvPr>
            <p:cNvGrpSpPr/>
            <p:nvPr/>
          </p:nvGrpSpPr>
          <p:grpSpPr>
            <a:xfrm>
              <a:off x="8699192" y="3681664"/>
              <a:ext cx="1926305" cy="1794172"/>
              <a:chOff x="8699192" y="3681664"/>
              <a:chExt cx="1926305" cy="1794172"/>
            </a:xfrm>
          </p:grpSpPr>
          <p:sp>
            <p:nvSpPr>
              <p:cNvPr id="23" name="Oval 22">
                <a:extLst>
                  <a:ext uri="{FF2B5EF4-FFF2-40B4-BE49-F238E27FC236}">
                    <a16:creationId xmlns:a16="http://schemas.microsoft.com/office/drawing/2014/main" id="{8841A181-18C7-1B8C-09AD-C4DD744A955A}"/>
                  </a:ext>
                </a:extLst>
              </p:cNvPr>
              <p:cNvSpPr/>
              <p:nvPr/>
            </p:nvSpPr>
            <p:spPr>
              <a:xfrm>
                <a:off x="8699192" y="3681664"/>
                <a:ext cx="1865410" cy="1794172"/>
              </a:xfrm>
              <a:prstGeom prst="ellipse">
                <a:avLst/>
              </a:prstGeom>
              <a:solidFill>
                <a:srgbClr val="E8E80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B9B69E-D529-FC71-34B3-7349B6DA593B}"/>
                  </a:ext>
                </a:extLst>
              </p:cNvPr>
              <p:cNvSpPr txBox="1"/>
              <p:nvPr/>
            </p:nvSpPr>
            <p:spPr>
              <a:xfrm>
                <a:off x="9135497" y="4305248"/>
                <a:ext cx="1490000" cy="542771"/>
              </a:xfrm>
              <a:prstGeom prst="rect">
                <a:avLst/>
              </a:prstGeom>
              <a:noFill/>
            </p:spPr>
            <p:txBody>
              <a:bodyPr wrap="square" rtlCol="0">
                <a:spAutoFit/>
              </a:bodyPr>
              <a:lstStyle/>
              <a:p>
                <a:r>
                  <a:rPr lang="en-US"/>
                  <a:t>Aa Bb</a:t>
                </a:r>
              </a:p>
            </p:txBody>
          </p:sp>
        </p:grpSp>
      </p:grpSp>
      <p:sp>
        <p:nvSpPr>
          <p:cNvPr id="25" name="Content Placeholder 2">
            <a:extLst>
              <a:ext uri="{FF2B5EF4-FFF2-40B4-BE49-F238E27FC236}">
                <a16:creationId xmlns:a16="http://schemas.microsoft.com/office/drawing/2014/main" id="{5850A040-18E9-0962-3CAE-C03701FE3A94}"/>
              </a:ext>
            </a:extLst>
          </p:cNvPr>
          <p:cNvSpPr txBox="1">
            <a:spLocks/>
          </p:cNvSpPr>
          <p:nvPr/>
        </p:nvSpPr>
        <p:spPr>
          <a:xfrm>
            <a:off x="265134" y="1508868"/>
            <a:ext cx="6812727" cy="3656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Between lineage – mismatched?</a:t>
            </a:r>
          </a:p>
          <a:p>
            <a:pPr lvl="1"/>
            <a:r>
              <a:rPr lang="en-US" sz="3200"/>
              <a:t>Cytonuclear incompatibility!</a:t>
            </a:r>
          </a:p>
          <a:p>
            <a:endParaRPr lang="en-US"/>
          </a:p>
          <a:p>
            <a:endParaRPr lang="en-US" dirty="0"/>
          </a:p>
        </p:txBody>
      </p:sp>
      <p:grpSp>
        <p:nvGrpSpPr>
          <p:cNvPr id="26" name="Group 25">
            <a:extLst>
              <a:ext uri="{FF2B5EF4-FFF2-40B4-BE49-F238E27FC236}">
                <a16:creationId xmlns:a16="http://schemas.microsoft.com/office/drawing/2014/main" id="{47EE3E9F-BE4B-D66A-81F7-A440FCD573FA}"/>
              </a:ext>
            </a:extLst>
          </p:cNvPr>
          <p:cNvGrpSpPr/>
          <p:nvPr/>
        </p:nvGrpSpPr>
        <p:grpSpPr>
          <a:xfrm>
            <a:off x="7651013" y="2859434"/>
            <a:ext cx="980129" cy="897086"/>
            <a:chOff x="7655832" y="2815509"/>
            <a:chExt cx="980129" cy="897086"/>
          </a:xfrm>
        </p:grpSpPr>
        <p:sp>
          <p:nvSpPr>
            <p:cNvPr id="27" name="Oval 26">
              <a:extLst>
                <a:ext uri="{FF2B5EF4-FFF2-40B4-BE49-F238E27FC236}">
                  <a16:creationId xmlns:a16="http://schemas.microsoft.com/office/drawing/2014/main" id="{FD19A89D-02F4-C7B9-6A3E-6F7BE255F518}"/>
                </a:ext>
              </a:extLst>
            </p:cNvPr>
            <p:cNvSpPr/>
            <p:nvPr/>
          </p:nvSpPr>
          <p:spPr>
            <a:xfrm>
              <a:off x="7655832" y="2815509"/>
              <a:ext cx="980129" cy="897086"/>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87973AC-B4F8-E23A-DEE1-88DD113F44DC}"/>
                </a:ext>
              </a:extLst>
            </p:cNvPr>
            <p:cNvSpPr txBox="1"/>
            <p:nvPr/>
          </p:nvSpPr>
          <p:spPr>
            <a:xfrm>
              <a:off x="7929742" y="2993480"/>
              <a:ext cx="549766" cy="542771"/>
            </a:xfrm>
            <a:prstGeom prst="rect">
              <a:avLst/>
            </a:prstGeom>
            <a:noFill/>
          </p:spPr>
          <p:txBody>
            <a:bodyPr wrap="square" rtlCol="0">
              <a:spAutoFit/>
            </a:bodyPr>
            <a:lstStyle/>
            <a:p>
              <a:r>
                <a:rPr lang="en-US"/>
                <a:t>C</a:t>
              </a:r>
            </a:p>
          </p:txBody>
        </p:sp>
      </p:grpSp>
      <p:grpSp>
        <p:nvGrpSpPr>
          <p:cNvPr id="29" name="Group 28">
            <a:extLst>
              <a:ext uri="{FF2B5EF4-FFF2-40B4-BE49-F238E27FC236}">
                <a16:creationId xmlns:a16="http://schemas.microsoft.com/office/drawing/2014/main" id="{243E07D5-529F-93D3-F49F-FA038063FC7B}"/>
              </a:ext>
            </a:extLst>
          </p:cNvPr>
          <p:cNvGrpSpPr/>
          <p:nvPr/>
        </p:nvGrpSpPr>
        <p:grpSpPr>
          <a:xfrm>
            <a:off x="9408245" y="2358890"/>
            <a:ext cx="980129" cy="897086"/>
            <a:chOff x="9135497" y="2366966"/>
            <a:chExt cx="980129" cy="897086"/>
          </a:xfrm>
        </p:grpSpPr>
        <p:sp>
          <p:nvSpPr>
            <p:cNvPr id="30" name="Oval 29">
              <a:extLst>
                <a:ext uri="{FF2B5EF4-FFF2-40B4-BE49-F238E27FC236}">
                  <a16:creationId xmlns:a16="http://schemas.microsoft.com/office/drawing/2014/main" id="{54BC6B77-5043-A01A-BB79-AE439A3D40EB}"/>
                </a:ext>
              </a:extLst>
            </p:cNvPr>
            <p:cNvSpPr/>
            <p:nvPr/>
          </p:nvSpPr>
          <p:spPr>
            <a:xfrm>
              <a:off x="9135497" y="2366966"/>
              <a:ext cx="980129" cy="897086"/>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BD074A8-4D15-89A5-681D-9E9E46E442F1}"/>
                </a:ext>
              </a:extLst>
            </p:cNvPr>
            <p:cNvSpPr txBox="1"/>
            <p:nvPr/>
          </p:nvSpPr>
          <p:spPr>
            <a:xfrm>
              <a:off x="9448064" y="2642179"/>
              <a:ext cx="549766" cy="542771"/>
            </a:xfrm>
            <a:prstGeom prst="rect">
              <a:avLst/>
            </a:prstGeom>
            <a:noFill/>
          </p:spPr>
          <p:txBody>
            <a:bodyPr wrap="square" rtlCol="0">
              <a:spAutoFit/>
            </a:bodyPr>
            <a:lstStyle/>
            <a:p>
              <a:r>
                <a:rPr lang="en-US"/>
                <a:t>M</a:t>
              </a:r>
            </a:p>
          </p:txBody>
        </p:sp>
      </p:grpSp>
      <p:grpSp>
        <p:nvGrpSpPr>
          <p:cNvPr id="32" name="Group 31">
            <a:extLst>
              <a:ext uri="{FF2B5EF4-FFF2-40B4-BE49-F238E27FC236}">
                <a16:creationId xmlns:a16="http://schemas.microsoft.com/office/drawing/2014/main" id="{8F9C7E22-AA08-2F2B-7BC1-89A22FB48A75}"/>
              </a:ext>
            </a:extLst>
          </p:cNvPr>
          <p:cNvGrpSpPr/>
          <p:nvPr/>
        </p:nvGrpSpPr>
        <p:grpSpPr>
          <a:xfrm>
            <a:off x="5623563" y="3897145"/>
            <a:ext cx="2975475" cy="2351176"/>
            <a:chOff x="3979961" y="4353061"/>
            <a:chExt cx="2975475" cy="2351176"/>
          </a:xfrm>
        </p:grpSpPr>
        <p:grpSp>
          <p:nvGrpSpPr>
            <p:cNvPr id="35" name="Group 34">
              <a:extLst>
                <a:ext uri="{FF2B5EF4-FFF2-40B4-BE49-F238E27FC236}">
                  <a16:creationId xmlns:a16="http://schemas.microsoft.com/office/drawing/2014/main" id="{F9D18D15-9F26-0D64-BC40-0ADC2987670E}"/>
                </a:ext>
              </a:extLst>
            </p:cNvPr>
            <p:cNvGrpSpPr/>
            <p:nvPr/>
          </p:nvGrpSpPr>
          <p:grpSpPr>
            <a:xfrm>
              <a:off x="3979961" y="4353061"/>
              <a:ext cx="2975475" cy="1729698"/>
              <a:chOff x="1453520" y="3875892"/>
              <a:chExt cx="2975475" cy="1729698"/>
            </a:xfrm>
          </p:grpSpPr>
          <p:cxnSp>
            <p:nvCxnSpPr>
              <p:cNvPr id="37" name="Straight Connector 36">
                <a:extLst>
                  <a:ext uri="{FF2B5EF4-FFF2-40B4-BE49-F238E27FC236}">
                    <a16:creationId xmlns:a16="http://schemas.microsoft.com/office/drawing/2014/main" id="{7AFEDB55-9771-E5F0-17E7-96467F935F32}"/>
                  </a:ext>
                </a:extLst>
              </p:cNvPr>
              <p:cNvCxnSpPr>
                <a:cxnSpLocks/>
              </p:cNvCxnSpPr>
              <p:nvPr/>
            </p:nvCxnSpPr>
            <p:spPr>
              <a:xfrm flipV="1">
                <a:off x="3198945" y="3875892"/>
                <a:ext cx="532648" cy="1291353"/>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573568D-0CE2-9629-B656-62177A2C7352}"/>
                  </a:ext>
                </a:extLst>
              </p:cNvPr>
              <p:cNvCxnSpPr>
                <a:cxnSpLocks/>
              </p:cNvCxnSpPr>
              <p:nvPr/>
            </p:nvCxnSpPr>
            <p:spPr>
              <a:xfrm flipV="1">
                <a:off x="3198945" y="4852311"/>
                <a:ext cx="1230050" cy="314934"/>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07F4C08D-6947-21B3-6CE6-A87F23F889E6}"/>
                  </a:ext>
                </a:extLst>
              </p:cNvPr>
              <p:cNvSpPr txBox="1"/>
              <p:nvPr/>
            </p:nvSpPr>
            <p:spPr>
              <a:xfrm>
                <a:off x="1453520" y="5143925"/>
                <a:ext cx="2272153" cy="461665"/>
              </a:xfrm>
              <a:prstGeom prst="rect">
                <a:avLst/>
              </a:prstGeom>
              <a:noFill/>
              <a:ln>
                <a:noFill/>
                <a:prstDash val="dash"/>
              </a:ln>
            </p:spPr>
            <p:txBody>
              <a:bodyPr wrap="square" rtlCol="0">
                <a:spAutoFit/>
              </a:bodyPr>
              <a:lstStyle/>
              <a:p>
                <a:r>
                  <a:rPr lang="en-US" sz="2400"/>
                  <a:t>Photosynthesis</a:t>
                </a:r>
              </a:p>
            </p:txBody>
          </p:sp>
        </p:grpSp>
        <p:sp>
          <p:nvSpPr>
            <p:cNvPr id="36" name="TextBox 35">
              <a:extLst>
                <a:ext uri="{FF2B5EF4-FFF2-40B4-BE49-F238E27FC236}">
                  <a16:creationId xmlns:a16="http://schemas.microsoft.com/office/drawing/2014/main" id="{917039CC-D0A2-0B0C-FF44-BFD608E265B5}"/>
                </a:ext>
              </a:extLst>
            </p:cNvPr>
            <p:cNvSpPr txBox="1"/>
            <p:nvPr/>
          </p:nvSpPr>
          <p:spPr>
            <a:xfrm>
              <a:off x="5011283" y="5996351"/>
              <a:ext cx="952500" cy="707886"/>
            </a:xfrm>
            <a:prstGeom prst="rect">
              <a:avLst/>
            </a:prstGeom>
            <a:noFill/>
            <a:ln>
              <a:noFill/>
              <a:prstDash val="dash"/>
            </a:ln>
          </p:spPr>
          <p:txBody>
            <a:bodyPr wrap="square" rtlCol="0">
              <a:spAutoFit/>
            </a:bodyPr>
            <a:lstStyle/>
            <a:p>
              <a:r>
                <a:rPr lang="en-US" sz="4000">
                  <a:sym typeface="Wingdings"/>
                </a:rPr>
                <a:t></a:t>
              </a:r>
              <a:endParaRPr lang="en-US" sz="4000"/>
            </a:p>
          </p:txBody>
        </p:sp>
      </p:grpSp>
      <p:grpSp>
        <p:nvGrpSpPr>
          <p:cNvPr id="41" name="Group 40">
            <a:extLst>
              <a:ext uri="{FF2B5EF4-FFF2-40B4-BE49-F238E27FC236}">
                <a16:creationId xmlns:a16="http://schemas.microsoft.com/office/drawing/2014/main" id="{DA582824-5F22-D958-D45E-514A0F4BB536}"/>
              </a:ext>
            </a:extLst>
          </p:cNvPr>
          <p:cNvGrpSpPr/>
          <p:nvPr/>
        </p:nvGrpSpPr>
        <p:grpSpPr>
          <a:xfrm>
            <a:off x="10464574" y="1672376"/>
            <a:ext cx="2177569" cy="2752623"/>
            <a:chOff x="5346287" y="1895877"/>
            <a:chExt cx="2177569" cy="2752623"/>
          </a:xfrm>
        </p:grpSpPr>
        <p:grpSp>
          <p:nvGrpSpPr>
            <p:cNvPr id="42" name="Group 41">
              <a:extLst>
                <a:ext uri="{FF2B5EF4-FFF2-40B4-BE49-F238E27FC236}">
                  <a16:creationId xmlns:a16="http://schemas.microsoft.com/office/drawing/2014/main" id="{9813C0EB-1DBB-3344-949E-4EAD07C5D016}"/>
                </a:ext>
              </a:extLst>
            </p:cNvPr>
            <p:cNvGrpSpPr/>
            <p:nvPr/>
          </p:nvGrpSpPr>
          <p:grpSpPr>
            <a:xfrm>
              <a:off x="5346287" y="2395939"/>
              <a:ext cx="2177569" cy="2252561"/>
              <a:chOff x="5346287" y="2395939"/>
              <a:chExt cx="2177569" cy="2252561"/>
            </a:xfrm>
          </p:grpSpPr>
          <p:cxnSp>
            <p:nvCxnSpPr>
              <p:cNvPr id="60" name="Straight Connector 59">
                <a:extLst>
                  <a:ext uri="{FF2B5EF4-FFF2-40B4-BE49-F238E27FC236}">
                    <a16:creationId xmlns:a16="http://schemas.microsoft.com/office/drawing/2014/main" id="{67B354AB-8F3B-404E-7919-1AF676166B3C}"/>
                  </a:ext>
                </a:extLst>
              </p:cNvPr>
              <p:cNvCxnSpPr>
                <a:cxnSpLocks/>
              </p:cNvCxnSpPr>
              <p:nvPr/>
            </p:nvCxnSpPr>
            <p:spPr>
              <a:xfrm flipV="1">
                <a:off x="5374679" y="2803699"/>
                <a:ext cx="848084" cy="227235"/>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E7AD72EF-8EC2-6360-A5EF-A51A3DE21CEA}"/>
                  </a:ext>
                </a:extLst>
              </p:cNvPr>
              <p:cNvCxnSpPr>
                <a:cxnSpLocks/>
              </p:cNvCxnSpPr>
              <p:nvPr/>
            </p:nvCxnSpPr>
            <p:spPr>
              <a:xfrm flipV="1">
                <a:off x="5561213" y="2803699"/>
                <a:ext cx="662205" cy="184480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A3035EEB-23A1-38EB-B197-67305B8AA345}"/>
                  </a:ext>
                </a:extLst>
              </p:cNvPr>
              <p:cNvSpPr txBox="1"/>
              <p:nvPr/>
            </p:nvSpPr>
            <p:spPr>
              <a:xfrm>
                <a:off x="5346287" y="2395939"/>
                <a:ext cx="2177569" cy="461665"/>
              </a:xfrm>
              <a:prstGeom prst="rect">
                <a:avLst/>
              </a:prstGeom>
              <a:noFill/>
            </p:spPr>
            <p:txBody>
              <a:bodyPr wrap="square" rtlCol="0">
                <a:spAutoFit/>
              </a:bodyPr>
              <a:lstStyle/>
              <a:p>
                <a:r>
                  <a:rPr lang="en-US" sz="2400"/>
                  <a:t>Respiration</a:t>
                </a:r>
              </a:p>
            </p:txBody>
          </p:sp>
        </p:grpSp>
        <p:sp>
          <p:nvSpPr>
            <p:cNvPr id="43" name="TextBox 42">
              <a:extLst>
                <a:ext uri="{FF2B5EF4-FFF2-40B4-BE49-F238E27FC236}">
                  <a16:creationId xmlns:a16="http://schemas.microsoft.com/office/drawing/2014/main" id="{4CADC856-5B5E-B7FF-191A-21D16AB748BD}"/>
                </a:ext>
              </a:extLst>
            </p:cNvPr>
            <p:cNvSpPr txBox="1"/>
            <p:nvPr/>
          </p:nvSpPr>
          <p:spPr>
            <a:xfrm>
              <a:off x="5893441" y="1895877"/>
              <a:ext cx="952500" cy="1323439"/>
            </a:xfrm>
            <a:prstGeom prst="rect">
              <a:avLst/>
            </a:prstGeom>
            <a:noFill/>
          </p:spPr>
          <p:txBody>
            <a:bodyPr wrap="square" rtlCol="0">
              <a:spAutoFit/>
            </a:bodyPr>
            <a:lstStyle/>
            <a:p>
              <a:r>
                <a:rPr lang="en-US" sz="4000">
                  <a:sym typeface="Wingdings"/>
                </a:rPr>
                <a:t></a:t>
              </a:r>
              <a:endParaRPr lang="en-US" sz="4000"/>
            </a:p>
            <a:p>
              <a:endParaRPr lang="en-US" sz="4000"/>
            </a:p>
          </p:txBody>
        </p:sp>
      </p:grpSp>
      <p:pic>
        <p:nvPicPr>
          <p:cNvPr id="63" name="Picture 62" descr="A close-up of a structure&#10;&#10;AI-generated content may be incorrect.">
            <a:extLst>
              <a:ext uri="{FF2B5EF4-FFF2-40B4-BE49-F238E27FC236}">
                <a16:creationId xmlns:a16="http://schemas.microsoft.com/office/drawing/2014/main" id="{5AD41022-4847-A9A1-02A4-341E7B7DF814}"/>
              </a:ext>
            </a:extLst>
          </p:cNvPr>
          <p:cNvPicPr>
            <a:picLocks noChangeAspect="1"/>
          </p:cNvPicPr>
          <p:nvPr/>
        </p:nvPicPr>
        <p:blipFill>
          <a:blip r:embed="rId3"/>
          <a:stretch>
            <a:fillRect/>
          </a:stretch>
        </p:blipFill>
        <p:spPr>
          <a:xfrm>
            <a:off x="255872" y="2995602"/>
            <a:ext cx="2402665" cy="2421938"/>
          </a:xfrm>
          <a:prstGeom prst="rect">
            <a:avLst/>
          </a:prstGeom>
        </p:spPr>
      </p:pic>
      <p:pic>
        <p:nvPicPr>
          <p:cNvPr id="64" name="Picture 63" descr="A close-up of a cluster of red and green spheres&#10;&#10;AI-generated content may be incorrect.">
            <a:extLst>
              <a:ext uri="{FF2B5EF4-FFF2-40B4-BE49-F238E27FC236}">
                <a16:creationId xmlns:a16="http://schemas.microsoft.com/office/drawing/2014/main" id="{2F1F5EA7-8C09-E425-C8F3-E9AF5F3DA9ED}"/>
              </a:ext>
            </a:extLst>
          </p:cNvPr>
          <p:cNvPicPr>
            <a:picLocks noChangeAspect="1"/>
          </p:cNvPicPr>
          <p:nvPr/>
        </p:nvPicPr>
        <p:blipFill>
          <a:blip r:embed="rId4"/>
          <a:stretch>
            <a:fillRect/>
          </a:stretch>
        </p:blipFill>
        <p:spPr>
          <a:xfrm>
            <a:off x="4000271" y="2970255"/>
            <a:ext cx="2419108" cy="1889520"/>
          </a:xfrm>
          <a:prstGeom prst="rect">
            <a:avLst/>
          </a:prstGeom>
        </p:spPr>
      </p:pic>
      <p:grpSp>
        <p:nvGrpSpPr>
          <p:cNvPr id="65" name="Group 64">
            <a:extLst>
              <a:ext uri="{FF2B5EF4-FFF2-40B4-BE49-F238E27FC236}">
                <a16:creationId xmlns:a16="http://schemas.microsoft.com/office/drawing/2014/main" id="{05992392-AF43-09E4-2017-69393C95CEDC}"/>
              </a:ext>
            </a:extLst>
          </p:cNvPr>
          <p:cNvGrpSpPr/>
          <p:nvPr/>
        </p:nvGrpSpPr>
        <p:grpSpPr>
          <a:xfrm>
            <a:off x="2378464" y="4733365"/>
            <a:ext cx="2596948" cy="910625"/>
            <a:chOff x="2378464" y="4733365"/>
            <a:chExt cx="2596948" cy="910625"/>
          </a:xfrm>
        </p:grpSpPr>
        <p:sp>
          <p:nvSpPr>
            <p:cNvPr id="66" name="TextBox 65">
              <a:extLst>
                <a:ext uri="{FF2B5EF4-FFF2-40B4-BE49-F238E27FC236}">
                  <a16:creationId xmlns:a16="http://schemas.microsoft.com/office/drawing/2014/main" id="{3425A7D1-E78D-3229-9822-44649D40BB05}"/>
                </a:ext>
              </a:extLst>
            </p:cNvPr>
            <p:cNvSpPr txBox="1"/>
            <p:nvPr/>
          </p:nvSpPr>
          <p:spPr>
            <a:xfrm>
              <a:off x="2803994" y="4997659"/>
              <a:ext cx="1559859" cy="646331"/>
            </a:xfrm>
            <a:prstGeom prst="rect">
              <a:avLst/>
            </a:prstGeom>
            <a:noFill/>
          </p:spPr>
          <p:txBody>
            <a:bodyPr wrap="square" rtlCol="0">
              <a:spAutoFit/>
            </a:bodyPr>
            <a:lstStyle/>
            <a:p>
              <a:pPr algn="ctr"/>
              <a:r>
                <a:rPr lang="en-US"/>
                <a:t>Plastid-encoded</a:t>
              </a:r>
            </a:p>
          </p:txBody>
        </p:sp>
        <p:cxnSp>
          <p:nvCxnSpPr>
            <p:cNvPr id="67" name="Straight Arrow Connector 66">
              <a:extLst>
                <a:ext uri="{FF2B5EF4-FFF2-40B4-BE49-F238E27FC236}">
                  <a16:creationId xmlns:a16="http://schemas.microsoft.com/office/drawing/2014/main" id="{6DC6F841-C5F0-B86B-9082-633C6CF6FD77}"/>
                </a:ext>
              </a:extLst>
            </p:cNvPr>
            <p:cNvCxnSpPr/>
            <p:nvPr/>
          </p:nvCxnSpPr>
          <p:spPr>
            <a:xfrm flipV="1">
              <a:off x="4155141" y="4733365"/>
              <a:ext cx="820271" cy="58745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566F1A49-0F54-CC6B-E2E0-F610B21AC6A1}"/>
                </a:ext>
              </a:extLst>
            </p:cNvPr>
            <p:cNvCxnSpPr>
              <a:cxnSpLocks/>
            </p:cNvCxnSpPr>
            <p:nvPr/>
          </p:nvCxnSpPr>
          <p:spPr>
            <a:xfrm flipH="1" flipV="1">
              <a:off x="2378464" y="4848019"/>
              <a:ext cx="667361" cy="47280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5EAE50C9-FBD2-598A-14AD-15829BA503F5}"/>
              </a:ext>
            </a:extLst>
          </p:cNvPr>
          <p:cNvGrpSpPr/>
          <p:nvPr/>
        </p:nvGrpSpPr>
        <p:grpSpPr>
          <a:xfrm>
            <a:off x="2455660" y="2530543"/>
            <a:ext cx="1852495" cy="1224482"/>
            <a:chOff x="2455660" y="2530543"/>
            <a:chExt cx="1852495" cy="1224482"/>
          </a:xfrm>
        </p:grpSpPr>
        <p:sp>
          <p:nvSpPr>
            <p:cNvPr id="70" name="TextBox 69">
              <a:extLst>
                <a:ext uri="{FF2B5EF4-FFF2-40B4-BE49-F238E27FC236}">
                  <a16:creationId xmlns:a16="http://schemas.microsoft.com/office/drawing/2014/main" id="{6BC7A014-6525-AE19-0AFE-CA9B5A4980D5}"/>
                </a:ext>
              </a:extLst>
            </p:cNvPr>
            <p:cNvSpPr txBox="1"/>
            <p:nvPr/>
          </p:nvSpPr>
          <p:spPr>
            <a:xfrm>
              <a:off x="2748296" y="2530543"/>
              <a:ext cx="1559859" cy="646331"/>
            </a:xfrm>
            <a:prstGeom prst="rect">
              <a:avLst/>
            </a:prstGeom>
            <a:noFill/>
          </p:spPr>
          <p:txBody>
            <a:bodyPr wrap="square" rtlCol="0">
              <a:spAutoFit/>
            </a:bodyPr>
            <a:lstStyle/>
            <a:p>
              <a:pPr algn="ctr"/>
              <a:r>
                <a:rPr lang="en-US"/>
                <a:t>Nuclear-encoded</a:t>
              </a:r>
            </a:p>
          </p:txBody>
        </p:sp>
        <p:cxnSp>
          <p:nvCxnSpPr>
            <p:cNvPr id="71" name="Straight Arrow Connector 70">
              <a:extLst>
                <a:ext uri="{FF2B5EF4-FFF2-40B4-BE49-F238E27FC236}">
                  <a16:creationId xmlns:a16="http://schemas.microsoft.com/office/drawing/2014/main" id="{FDBEF70D-2D9C-B400-34C0-8345516786DB}"/>
                </a:ext>
              </a:extLst>
            </p:cNvPr>
            <p:cNvCxnSpPr>
              <a:cxnSpLocks/>
            </p:cNvCxnSpPr>
            <p:nvPr/>
          </p:nvCxnSpPr>
          <p:spPr>
            <a:xfrm>
              <a:off x="3913084" y="3146348"/>
              <a:ext cx="384089" cy="60867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E06BAEB2-7897-15AA-E31C-ACFE2B2969E3}"/>
                </a:ext>
              </a:extLst>
            </p:cNvPr>
            <p:cNvCxnSpPr>
              <a:cxnSpLocks/>
            </p:cNvCxnSpPr>
            <p:nvPr/>
          </p:nvCxnSpPr>
          <p:spPr>
            <a:xfrm flipH="1">
              <a:off x="2455660" y="2859434"/>
              <a:ext cx="522400" cy="40866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072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5B46-D0CD-8C4B-6277-01194F338713}"/>
              </a:ext>
            </a:extLst>
          </p:cNvPr>
          <p:cNvSpPr>
            <a:spLocks noGrp="1"/>
          </p:cNvSpPr>
          <p:nvPr>
            <p:ph type="title"/>
          </p:nvPr>
        </p:nvSpPr>
        <p:spPr/>
        <p:txBody>
          <a:bodyPr>
            <a:normAutofit/>
          </a:bodyPr>
          <a:lstStyle/>
          <a:p>
            <a:r>
              <a:rPr lang="en-US" sz="3600"/>
              <a:t>Nuclear versus organelle genomes</a:t>
            </a:r>
          </a:p>
        </p:txBody>
      </p:sp>
      <p:sp>
        <p:nvSpPr>
          <p:cNvPr id="3" name="Content Placeholder 2">
            <a:extLst>
              <a:ext uri="{FF2B5EF4-FFF2-40B4-BE49-F238E27FC236}">
                <a16:creationId xmlns:a16="http://schemas.microsoft.com/office/drawing/2014/main" id="{247B5C7D-8B8B-2550-2B86-17C670E5964F}"/>
              </a:ext>
            </a:extLst>
          </p:cNvPr>
          <p:cNvSpPr>
            <a:spLocks noGrp="1"/>
          </p:cNvSpPr>
          <p:nvPr>
            <p:ph sz="half" idx="1"/>
          </p:nvPr>
        </p:nvSpPr>
        <p:spPr/>
        <p:txBody>
          <a:bodyPr/>
          <a:lstStyle/>
          <a:p>
            <a:r>
              <a:rPr lang="en-US" dirty="0"/>
              <a:t>Nuclear</a:t>
            </a:r>
          </a:p>
          <a:p>
            <a:pPr lvl="1"/>
            <a:r>
              <a:rPr lang="en-US" dirty="0"/>
              <a:t>Biparentally inherited</a:t>
            </a:r>
          </a:p>
          <a:p>
            <a:pPr lvl="2"/>
            <a:r>
              <a:rPr lang="en-US" dirty="0"/>
              <a:t>From mom and dad</a:t>
            </a:r>
          </a:p>
          <a:p>
            <a:pPr lvl="1"/>
            <a:endParaRPr lang="en-US" dirty="0"/>
          </a:p>
          <a:p>
            <a:pPr lvl="1"/>
            <a:r>
              <a:rPr lang="en-US" dirty="0"/>
              <a:t>Linear chromosomes</a:t>
            </a:r>
          </a:p>
          <a:p>
            <a:pPr lvl="1"/>
            <a:r>
              <a:rPr lang="en-US" dirty="0"/>
              <a:t>Larger genome size</a:t>
            </a:r>
          </a:p>
          <a:p>
            <a:pPr lvl="1"/>
            <a:endParaRPr lang="en-US" dirty="0"/>
          </a:p>
        </p:txBody>
      </p:sp>
      <p:sp>
        <p:nvSpPr>
          <p:cNvPr id="4" name="Content Placeholder 3">
            <a:extLst>
              <a:ext uri="{FF2B5EF4-FFF2-40B4-BE49-F238E27FC236}">
                <a16:creationId xmlns:a16="http://schemas.microsoft.com/office/drawing/2014/main" id="{D67D7CB1-0F02-4C03-553E-482D70639DD2}"/>
              </a:ext>
            </a:extLst>
          </p:cNvPr>
          <p:cNvSpPr>
            <a:spLocks noGrp="1"/>
          </p:cNvSpPr>
          <p:nvPr>
            <p:ph sz="half" idx="2"/>
          </p:nvPr>
        </p:nvSpPr>
        <p:spPr/>
        <p:txBody>
          <a:bodyPr/>
          <a:lstStyle/>
          <a:p>
            <a:r>
              <a:rPr lang="en-US" dirty="0"/>
              <a:t>Organelle</a:t>
            </a:r>
          </a:p>
          <a:p>
            <a:pPr lvl="1"/>
            <a:r>
              <a:rPr lang="en-US" dirty="0"/>
              <a:t>Uniparentally inherited</a:t>
            </a:r>
          </a:p>
          <a:p>
            <a:pPr lvl="2"/>
            <a:r>
              <a:rPr lang="en-US" dirty="0"/>
              <a:t>Often only from mom</a:t>
            </a:r>
          </a:p>
          <a:p>
            <a:pPr lvl="1"/>
            <a:endParaRPr lang="en-US" dirty="0"/>
          </a:p>
          <a:p>
            <a:pPr lvl="1"/>
            <a:r>
              <a:rPr lang="en-US" dirty="0"/>
              <a:t>Circular genome</a:t>
            </a:r>
          </a:p>
          <a:p>
            <a:pPr lvl="1"/>
            <a:r>
              <a:rPr lang="en-US" dirty="0"/>
              <a:t>Smaller genome size</a:t>
            </a:r>
          </a:p>
          <a:p>
            <a:pPr lvl="1"/>
            <a:endParaRPr lang="en-US" dirty="0"/>
          </a:p>
        </p:txBody>
      </p:sp>
    </p:spTree>
    <p:extLst>
      <p:ext uri="{BB962C8B-B14F-4D97-AF65-F5344CB8AC3E}">
        <p14:creationId xmlns:p14="http://schemas.microsoft.com/office/powerpoint/2010/main" val="32077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D68156-4939-0141-8865-AD3D62E056CB}"/>
              </a:ext>
            </a:extLst>
          </p:cNvPr>
          <p:cNvPicPr>
            <a:picLocks noChangeAspect="1"/>
          </p:cNvPicPr>
          <p:nvPr/>
        </p:nvPicPr>
        <p:blipFill>
          <a:blip r:embed="rId3"/>
          <a:stretch>
            <a:fillRect/>
          </a:stretch>
        </p:blipFill>
        <p:spPr>
          <a:xfrm>
            <a:off x="1006276" y="343995"/>
            <a:ext cx="1179465" cy="1193260"/>
          </a:xfrm>
          <a:prstGeom prst="rect">
            <a:avLst/>
          </a:prstGeom>
        </p:spPr>
      </p:pic>
      <p:pic>
        <p:nvPicPr>
          <p:cNvPr id="3" name="Picture 2">
            <a:extLst>
              <a:ext uri="{FF2B5EF4-FFF2-40B4-BE49-F238E27FC236}">
                <a16:creationId xmlns:a16="http://schemas.microsoft.com/office/drawing/2014/main" id="{A8392F0A-2F2D-0945-BDED-7B39C44F034A}"/>
              </a:ext>
            </a:extLst>
          </p:cNvPr>
          <p:cNvPicPr>
            <a:picLocks noChangeAspect="1"/>
          </p:cNvPicPr>
          <p:nvPr/>
        </p:nvPicPr>
        <p:blipFill>
          <a:blip r:embed="rId4"/>
          <a:stretch>
            <a:fillRect/>
          </a:stretch>
        </p:blipFill>
        <p:spPr>
          <a:xfrm>
            <a:off x="7645570" y="257083"/>
            <a:ext cx="1222462" cy="1236759"/>
          </a:xfrm>
          <a:prstGeom prst="rect">
            <a:avLst/>
          </a:prstGeom>
        </p:spPr>
      </p:pic>
      <p:pic>
        <p:nvPicPr>
          <p:cNvPr id="4" name="Picture 3">
            <a:extLst>
              <a:ext uri="{FF2B5EF4-FFF2-40B4-BE49-F238E27FC236}">
                <a16:creationId xmlns:a16="http://schemas.microsoft.com/office/drawing/2014/main" id="{3FBE2711-9147-8B40-B7C2-CDF376E1FE6E}"/>
              </a:ext>
            </a:extLst>
          </p:cNvPr>
          <p:cNvPicPr>
            <a:picLocks noChangeAspect="1"/>
          </p:cNvPicPr>
          <p:nvPr/>
        </p:nvPicPr>
        <p:blipFill>
          <a:blip r:embed="rId5"/>
          <a:stretch>
            <a:fillRect/>
          </a:stretch>
        </p:blipFill>
        <p:spPr>
          <a:xfrm>
            <a:off x="2886959" y="317286"/>
            <a:ext cx="1222462" cy="1236760"/>
          </a:xfrm>
          <a:prstGeom prst="rect">
            <a:avLst/>
          </a:prstGeom>
        </p:spPr>
      </p:pic>
      <p:pic>
        <p:nvPicPr>
          <p:cNvPr id="5" name="Picture 4">
            <a:extLst>
              <a:ext uri="{FF2B5EF4-FFF2-40B4-BE49-F238E27FC236}">
                <a16:creationId xmlns:a16="http://schemas.microsoft.com/office/drawing/2014/main" id="{A526FDB2-C27E-4E42-BCCD-A1EDBD32A372}"/>
              </a:ext>
            </a:extLst>
          </p:cNvPr>
          <p:cNvPicPr>
            <a:picLocks noChangeAspect="1"/>
          </p:cNvPicPr>
          <p:nvPr/>
        </p:nvPicPr>
        <p:blipFill>
          <a:blip r:embed="rId6"/>
          <a:stretch>
            <a:fillRect/>
          </a:stretch>
        </p:blipFill>
        <p:spPr>
          <a:xfrm>
            <a:off x="5702799" y="228787"/>
            <a:ext cx="1267027" cy="1281847"/>
          </a:xfrm>
          <a:prstGeom prst="rect">
            <a:avLst/>
          </a:prstGeom>
        </p:spPr>
      </p:pic>
      <p:sp>
        <p:nvSpPr>
          <p:cNvPr id="6" name="TextBox 5">
            <a:extLst>
              <a:ext uri="{FF2B5EF4-FFF2-40B4-BE49-F238E27FC236}">
                <a16:creationId xmlns:a16="http://schemas.microsoft.com/office/drawing/2014/main" id="{44CF8A17-6BBC-CF4A-8DBC-1F09A5B58C81}"/>
              </a:ext>
            </a:extLst>
          </p:cNvPr>
          <p:cNvSpPr txBox="1"/>
          <p:nvPr/>
        </p:nvSpPr>
        <p:spPr>
          <a:xfrm>
            <a:off x="902524" y="1617174"/>
            <a:ext cx="1567543" cy="369332"/>
          </a:xfrm>
          <a:prstGeom prst="rect">
            <a:avLst/>
          </a:prstGeom>
          <a:noFill/>
        </p:spPr>
        <p:txBody>
          <a:bodyPr wrap="square" rtlCol="0">
            <a:spAutoFit/>
          </a:bodyPr>
          <a:lstStyle/>
          <a:p>
            <a:r>
              <a:rPr lang="en-US"/>
              <a:t>Appalachian</a:t>
            </a:r>
          </a:p>
        </p:txBody>
      </p:sp>
      <p:sp>
        <p:nvSpPr>
          <p:cNvPr id="7" name="TextBox 6">
            <a:extLst>
              <a:ext uri="{FF2B5EF4-FFF2-40B4-BE49-F238E27FC236}">
                <a16:creationId xmlns:a16="http://schemas.microsoft.com/office/drawing/2014/main" id="{BF39D37B-FA9C-6A48-81EB-13F2BE5D1C66}"/>
              </a:ext>
            </a:extLst>
          </p:cNvPr>
          <p:cNvSpPr txBox="1"/>
          <p:nvPr/>
        </p:nvSpPr>
        <p:spPr>
          <a:xfrm>
            <a:off x="2836222" y="1617174"/>
            <a:ext cx="1567543" cy="369332"/>
          </a:xfrm>
          <a:prstGeom prst="rect">
            <a:avLst/>
          </a:prstGeom>
          <a:noFill/>
        </p:spPr>
        <p:txBody>
          <a:bodyPr wrap="square" rtlCol="0">
            <a:spAutoFit/>
          </a:bodyPr>
          <a:lstStyle/>
          <a:p>
            <a:r>
              <a:rPr lang="en-US" dirty="0"/>
              <a:t>Western</a:t>
            </a:r>
          </a:p>
        </p:txBody>
      </p:sp>
      <p:pic>
        <p:nvPicPr>
          <p:cNvPr id="8" name="Picture 7">
            <a:extLst>
              <a:ext uri="{FF2B5EF4-FFF2-40B4-BE49-F238E27FC236}">
                <a16:creationId xmlns:a16="http://schemas.microsoft.com/office/drawing/2014/main" id="{A4E79A48-81C2-6D4A-93A2-6AA5F93E9FD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271572" y="2038765"/>
            <a:ext cx="380011" cy="569459"/>
          </a:xfrm>
          <a:prstGeom prst="rect">
            <a:avLst/>
          </a:prstGeom>
        </p:spPr>
      </p:pic>
      <p:pic>
        <p:nvPicPr>
          <p:cNvPr id="9" name="Picture 8">
            <a:extLst>
              <a:ext uri="{FF2B5EF4-FFF2-40B4-BE49-F238E27FC236}">
                <a16:creationId xmlns:a16="http://schemas.microsoft.com/office/drawing/2014/main" id="{2A504DFA-68EF-8C4A-B071-76F0E5B1A38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908387" y="1967691"/>
            <a:ext cx="711606" cy="711606"/>
          </a:xfrm>
          <a:prstGeom prst="rect">
            <a:avLst/>
          </a:prstGeom>
        </p:spPr>
      </p:pic>
      <p:sp>
        <p:nvSpPr>
          <p:cNvPr id="10" name="TextBox 9">
            <a:extLst>
              <a:ext uri="{FF2B5EF4-FFF2-40B4-BE49-F238E27FC236}">
                <a16:creationId xmlns:a16="http://schemas.microsoft.com/office/drawing/2014/main" id="{6BDB6EAF-3F62-D04A-901B-EAA0F491DD5F}"/>
              </a:ext>
            </a:extLst>
          </p:cNvPr>
          <p:cNvSpPr txBox="1"/>
          <p:nvPr/>
        </p:nvSpPr>
        <p:spPr>
          <a:xfrm>
            <a:off x="7716070" y="1509594"/>
            <a:ext cx="1567543" cy="369332"/>
          </a:xfrm>
          <a:prstGeom prst="rect">
            <a:avLst/>
          </a:prstGeom>
          <a:noFill/>
        </p:spPr>
        <p:txBody>
          <a:bodyPr wrap="square" rtlCol="0">
            <a:spAutoFit/>
          </a:bodyPr>
          <a:lstStyle/>
          <a:p>
            <a:r>
              <a:rPr lang="en-US"/>
              <a:t>Appalachian</a:t>
            </a:r>
          </a:p>
        </p:txBody>
      </p:sp>
      <p:pic>
        <p:nvPicPr>
          <p:cNvPr id="11" name="Picture 10">
            <a:extLst>
              <a:ext uri="{FF2B5EF4-FFF2-40B4-BE49-F238E27FC236}">
                <a16:creationId xmlns:a16="http://schemas.microsoft.com/office/drawing/2014/main" id="{088DFABA-3183-A34E-BD5A-09EB8F16652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146306" y="2038765"/>
            <a:ext cx="380011" cy="569459"/>
          </a:xfrm>
          <a:prstGeom prst="rect">
            <a:avLst/>
          </a:prstGeom>
        </p:spPr>
      </p:pic>
      <p:sp>
        <p:nvSpPr>
          <p:cNvPr id="12" name="TextBox 11">
            <a:extLst>
              <a:ext uri="{FF2B5EF4-FFF2-40B4-BE49-F238E27FC236}">
                <a16:creationId xmlns:a16="http://schemas.microsoft.com/office/drawing/2014/main" id="{95961921-7022-6E4E-A647-3C6E106DBBC3}"/>
              </a:ext>
            </a:extLst>
          </p:cNvPr>
          <p:cNvSpPr txBox="1"/>
          <p:nvPr/>
        </p:nvSpPr>
        <p:spPr>
          <a:xfrm>
            <a:off x="5831135" y="1509594"/>
            <a:ext cx="1567543" cy="369332"/>
          </a:xfrm>
          <a:prstGeom prst="rect">
            <a:avLst/>
          </a:prstGeom>
          <a:noFill/>
        </p:spPr>
        <p:txBody>
          <a:bodyPr wrap="square" rtlCol="0">
            <a:spAutoFit/>
          </a:bodyPr>
          <a:lstStyle/>
          <a:p>
            <a:r>
              <a:rPr lang="en-US"/>
              <a:t>Western</a:t>
            </a:r>
          </a:p>
        </p:txBody>
      </p:sp>
      <p:pic>
        <p:nvPicPr>
          <p:cNvPr id="13" name="Picture 12">
            <a:extLst>
              <a:ext uri="{FF2B5EF4-FFF2-40B4-BE49-F238E27FC236}">
                <a16:creationId xmlns:a16="http://schemas.microsoft.com/office/drawing/2014/main" id="{2176F22E-A7DC-2141-918B-F530BC37768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000651" y="1945019"/>
            <a:ext cx="711606" cy="711606"/>
          </a:xfrm>
          <a:prstGeom prst="rect">
            <a:avLst/>
          </a:prstGeom>
        </p:spPr>
      </p:pic>
      <p:cxnSp>
        <p:nvCxnSpPr>
          <p:cNvPr id="14" name="Straight Arrow Connector 13">
            <a:extLst>
              <a:ext uri="{FF2B5EF4-FFF2-40B4-BE49-F238E27FC236}">
                <a16:creationId xmlns:a16="http://schemas.microsoft.com/office/drawing/2014/main" id="{4BCCC32F-BDD4-0A4C-88C5-2EAAD72AEB23}"/>
              </a:ext>
            </a:extLst>
          </p:cNvPr>
          <p:cNvCxnSpPr/>
          <p:nvPr/>
        </p:nvCxnSpPr>
        <p:spPr>
          <a:xfrm>
            <a:off x="1449701" y="2768063"/>
            <a:ext cx="711606" cy="102127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127DC2-B165-5848-AEC1-A75D57B21C17}"/>
              </a:ext>
            </a:extLst>
          </p:cNvPr>
          <p:cNvCxnSpPr>
            <a:cxnSpLocks/>
          </p:cNvCxnSpPr>
          <p:nvPr/>
        </p:nvCxnSpPr>
        <p:spPr>
          <a:xfrm flipH="1">
            <a:off x="2476152" y="2783031"/>
            <a:ext cx="736271" cy="104765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AE00250-B57F-A74A-95E3-E7EEBC009615}"/>
              </a:ext>
            </a:extLst>
          </p:cNvPr>
          <p:cNvPicPr>
            <a:picLocks noChangeAspect="1"/>
          </p:cNvPicPr>
          <p:nvPr/>
        </p:nvPicPr>
        <p:blipFill>
          <a:blip r:embed="rId9"/>
          <a:stretch>
            <a:fillRect/>
          </a:stretch>
        </p:blipFill>
        <p:spPr>
          <a:xfrm>
            <a:off x="6699422" y="3896346"/>
            <a:ext cx="1551477" cy="1578696"/>
          </a:xfrm>
          <a:prstGeom prst="rect">
            <a:avLst/>
          </a:prstGeom>
        </p:spPr>
      </p:pic>
      <p:pic>
        <p:nvPicPr>
          <p:cNvPr id="27" name="Picture 26">
            <a:extLst>
              <a:ext uri="{FF2B5EF4-FFF2-40B4-BE49-F238E27FC236}">
                <a16:creationId xmlns:a16="http://schemas.microsoft.com/office/drawing/2014/main" id="{A3F7F07C-7E99-AA46-B33D-57A267E4A27D}"/>
              </a:ext>
            </a:extLst>
          </p:cNvPr>
          <p:cNvPicPr>
            <a:picLocks noChangeAspect="1"/>
          </p:cNvPicPr>
          <p:nvPr/>
        </p:nvPicPr>
        <p:blipFill>
          <a:blip r:embed="rId10"/>
          <a:stretch>
            <a:fillRect/>
          </a:stretch>
        </p:blipFill>
        <p:spPr>
          <a:xfrm>
            <a:off x="1589903" y="3994540"/>
            <a:ext cx="1454975" cy="1480501"/>
          </a:xfrm>
          <a:prstGeom prst="rect">
            <a:avLst/>
          </a:prstGeom>
        </p:spPr>
      </p:pic>
      <p:cxnSp>
        <p:nvCxnSpPr>
          <p:cNvPr id="28" name="Straight Arrow Connector 27">
            <a:extLst>
              <a:ext uri="{FF2B5EF4-FFF2-40B4-BE49-F238E27FC236}">
                <a16:creationId xmlns:a16="http://schemas.microsoft.com/office/drawing/2014/main" id="{FF8D20B8-3D69-C04F-A23C-D7D424D79565}"/>
              </a:ext>
            </a:extLst>
          </p:cNvPr>
          <p:cNvCxnSpPr/>
          <p:nvPr/>
        </p:nvCxnSpPr>
        <p:spPr>
          <a:xfrm>
            <a:off x="6327553" y="2749738"/>
            <a:ext cx="711606" cy="102127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FDE2482-C068-EE4A-887D-0F767F553B53}"/>
              </a:ext>
            </a:extLst>
          </p:cNvPr>
          <p:cNvCxnSpPr>
            <a:cxnSpLocks/>
          </p:cNvCxnSpPr>
          <p:nvPr/>
        </p:nvCxnSpPr>
        <p:spPr>
          <a:xfrm flipH="1">
            <a:off x="7632516" y="2798870"/>
            <a:ext cx="736271" cy="104765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IMG_1955.JPG">
            <a:extLst>
              <a:ext uri="{FF2B5EF4-FFF2-40B4-BE49-F238E27FC236}">
                <a16:creationId xmlns:a16="http://schemas.microsoft.com/office/drawing/2014/main" id="{98C013CA-BACA-E640-9500-B12568FBF82B}"/>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rot="5400000">
            <a:off x="1708871" y="5315417"/>
            <a:ext cx="1217037" cy="1567543"/>
          </a:xfrm>
          <a:prstGeom prst="rect">
            <a:avLst/>
          </a:prstGeom>
        </p:spPr>
      </p:pic>
      <p:pic>
        <p:nvPicPr>
          <p:cNvPr id="31" name="Picture 30">
            <a:extLst>
              <a:ext uri="{FF2B5EF4-FFF2-40B4-BE49-F238E27FC236}">
                <a16:creationId xmlns:a16="http://schemas.microsoft.com/office/drawing/2014/main" id="{BA8C1082-8F05-F443-A8AF-3907911CAEDC}"/>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6683356" y="5518164"/>
            <a:ext cx="1567544" cy="1241819"/>
          </a:xfrm>
          <a:prstGeom prst="rect">
            <a:avLst/>
          </a:prstGeom>
        </p:spPr>
      </p:pic>
      <p:grpSp>
        <p:nvGrpSpPr>
          <p:cNvPr id="32" name="Group 31">
            <a:extLst>
              <a:ext uri="{FF2B5EF4-FFF2-40B4-BE49-F238E27FC236}">
                <a16:creationId xmlns:a16="http://schemas.microsoft.com/office/drawing/2014/main" id="{32CEB84C-428E-C147-8D63-81CFE82940D9}"/>
              </a:ext>
            </a:extLst>
          </p:cNvPr>
          <p:cNvGrpSpPr/>
          <p:nvPr/>
        </p:nvGrpSpPr>
        <p:grpSpPr>
          <a:xfrm>
            <a:off x="406286" y="4559643"/>
            <a:ext cx="2188633" cy="1417876"/>
            <a:chOff x="1026421" y="3426419"/>
            <a:chExt cx="2465930" cy="1417876"/>
          </a:xfrm>
        </p:grpSpPr>
        <p:sp>
          <p:nvSpPr>
            <p:cNvPr id="33" name="TextBox 32">
              <a:extLst>
                <a:ext uri="{FF2B5EF4-FFF2-40B4-BE49-F238E27FC236}">
                  <a16:creationId xmlns:a16="http://schemas.microsoft.com/office/drawing/2014/main" id="{2A563302-2C9B-3548-B8CE-B5B2C9629963}"/>
                </a:ext>
              </a:extLst>
            </p:cNvPr>
            <p:cNvSpPr txBox="1"/>
            <p:nvPr/>
          </p:nvSpPr>
          <p:spPr>
            <a:xfrm>
              <a:off x="1026421" y="4136409"/>
              <a:ext cx="952500" cy="707886"/>
            </a:xfrm>
            <a:prstGeom prst="rect">
              <a:avLst/>
            </a:prstGeom>
            <a:noFill/>
          </p:spPr>
          <p:txBody>
            <a:bodyPr wrap="square" rtlCol="0">
              <a:spAutoFit/>
            </a:bodyPr>
            <a:lstStyle/>
            <a:p>
              <a:r>
                <a:rPr lang="en-US" sz="4000">
                  <a:sym typeface="Wingdings"/>
                </a:rPr>
                <a:t></a:t>
              </a:r>
              <a:endParaRPr lang="en-US" sz="4000"/>
            </a:p>
          </p:txBody>
        </p:sp>
        <p:cxnSp>
          <p:nvCxnSpPr>
            <p:cNvPr id="34" name="Straight Connector 33">
              <a:extLst>
                <a:ext uri="{FF2B5EF4-FFF2-40B4-BE49-F238E27FC236}">
                  <a16:creationId xmlns:a16="http://schemas.microsoft.com/office/drawing/2014/main" id="{895CE671-8164-4A4D-8CDE-2A6F7D93D8B8}"/>
                </a:ext>
              </a:extLst>
            </p:cNvPr>
            <p:cNvCxnSpPr>
              <a:cxnSpLocks/>
            </p:cNvCxnSpPr>
            <p:nvPr/>
          </p:nvCxnSpPr>
          <p:spPr>
            <a:xfrm flipV="1">
              <a:off x="1587964" y="3426419"/>
              <a:ext cx="1162993" cy="891443"/>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AD809D9-5DAB-1641-A94B-8005530FB6A7}"/>
                </a:ext>
              </a:extLst>
            </p:cNvPr>
            <p:cNvCxnSpPr>
              <a:cxnSpLocks/>
            </p:cNvCxnSpPr>
            <p:nvPr/>
          </p:nvCxnSpPr>
          <p:spPr>
            <a:xfrm flipV="1">
              <a:off x="1587964" y="3872140"/>
              <a:ext cx="1904387" cy="44572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CF62475D-A2CC-254B-95C5-B67B3EBE80FB}"/>
              </a:ext>
            </a:extLst>
          </p:cNvPr>
          <p:cNvGrpSpPr/>
          <p:nvPr/>
        </p:nvGrpSpPr>
        <p:grpSpPr>
          <a:xfrm>
            <a:off x="5402534" y="4560695"/>
            <a:ext cx="2003236" cy="1417876"/>
            <a:chOff x="1026421" y="3426419"/>
            <a:chExt cx="2257043" cy="1417876"/>
          </a:xfrm>
        </p:grpSpPr>
        <p:sp>
          <p:nvSpPr>
            <p:cNvPr id="42" name="TextBox 41">
              <a:extLst>
                <a:ext uri="{FF2B5EF4-FFF2-40B4-BE49-F238E27FC236}">
                  <a16:creationId xmlns:a16="http://schemas.microsoft.com/office/drawing/2014/main" id="{744E3D7E-D23E-A84B-AD4A-D156ADE8EF5A}"/>
                </a:ext>
              </a:extLst>
            </p:cNvPr>
            <p:cNvSpPr txBox="1"/>
            <p:nvPr/>
          </p:nvSpPr>
          <p:spPr>
            <a:xfrm>
              <a:off x="1026421" y="4136409"/>
              <a:ext cx="952500" cy="707886"/>
            </a:xfrm>
            <a:prstGeom prst="rect">
              <a:avLst/>
            </a:prstGeom>
            <a:noFill/>
          </p:spPr>
          <p:txBody>
            <a:bodyPr wrap="square" rtlCol="0">
              <a:spAutoFit/>
            </a:bodyPr>
            <a:lstStyle/>
            <a:p>
              <a:r>
                <a:rPr lang="en-US" sz="4000" b="1">
                  <a:sym typeface="Wingdings"/>
                </a:rPr>
                <a:t></a:t>
              </a:r>
              <a:endParaRPr lang="en-US" sz="4000" b="1"/>
            </a:p>
          </p:txBody>
        </p:sp>
        <p:cxnSp>
          <p:nvCxnSpPr>
            <p:cNvPr id="43" name="Straight Connector 42">
              <a:extLst>
                <a:ext uri="{FF2B5EF4-FFF2-40B4-BE49-F238E27FC236}">
                  <a16:creationId xmlns:a16="http://schemas.microsoft.com/office/drawing/2014/main" id="{4620A3CB-431E-644C-A147-63ADCEF7AF45}"/>
                </a:ext>
              </a:extLst>
            </p:cNvPr>
            <p:cNvCxnSpPr>
              <a:cxnSpLocks/>
            </p:cNvCxnSpPr>
            <p:nvPr/>
          </p:nvCxnSpPr>
          <p:spPr>
            <a:xfrm flipV="1">
              <a:off x="1587964" y="3426419"/>
              <a:ext cx="1162993" cy="891443"/>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212A318-D88D-2B4F-AB4E-FF7CCC4B0109}"/>
                </a:ext>
              </a:extLst>
            </p:cNvPr>
            <p:cNvCxnSpPr>
              <a:cxnSpLocks/>
            </p:cNvCxnSpPr>
            <p:nvPr/>
          </p:nvCxnSpPr>
          <p:spPr>
            <a:xfrm flipV="1">
              <a:off x="1587964" y="3871088"/>
              <a:ext cx="1695500" cy="44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45D299FC-04DE-823F-993D-5BCE42994F3A}"/>
              </a:ext>
            </a:extLst>
          </p:cNvPr>
          <p:cNvSpPr txBox="1"/>
          <p:nvPr/>
        </p:nvSpPr>
        <p:spPr>
          <a:xfrm>
            <a:off x="8639641" y="3163543"/>
            <a:ext cx="3236360" cy="1569660"/>
          </a:xfrm>
          <a:prstGeom prst="rect">
            <a:avLst/>
          </a:prstGeom>
          <a:noFill/>
        </p:spPr>
        <p:txBody>
          <a:bodyPr wrap="square" rtlCol="0">
            <a:spAutoFit/>
          </a:bodyPr>
          <a:lstStyle/>
          <a:p>
            <a:pPr algn="ctr"/>
            <a:r>
              <a:rPr lang="en-US" sz="2400"/>
              <a:t>What changes in the chloroplast genome cause this genetic incompatibility?</a:t>
            </a:r>
          </a:p>
        </p:txBody>
      </p:sp>
    </p:spTree>
    <p:extLst>
      <p:ext uri="{BB962C8B-B14F-4D97-AF65-F5344CB8AC3E}">
        <p14:creationId xmlns:p14="http://schemas.microsoft.com/office/powerpoint/2010/main" val="394150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2FA-FFA5-04D8-FE38-3F5DBF5B4D72}"/>
              </a:ext>
            </a:extLst>
          </p:cNvPr>
          <p:cNvSpPr>
            <a:spLocks noGrp="1"/>
          </p:cNvSpPr>
          <p:nvPr>
            <p:ph type="title"/>
          </p:nvPr>
        </p:nvSpPr>
        <p:spPr/>
        <p:txBody>
          <a:bodyPr>
            <a:normAutofit/>
          </a:bodyPr>
          <a:lstStyle/>
          <a:p>
            <a:r>
              <a:rPr lang="en-US" sz="3600"/>
              <a:t>Types of genetic variation that could contribute to genetic incompatibility</a:t>
            </a:r>
          </a:p>
        </p:txBody>
      </p:sp>
      <p:sp>
        <p:nvSpPr>
          <p:cNvPr id="3" name="Content Placeholder 2">
            <a:extLst>
              <a:ext uri="{FF2B5EF4-FFF2-40B4-BE49-F238E27FC236}">
                <a16:creationId xmlns:a16="http://schemas.microsoft.com/office/drawing/2014/main" id="{AD727CD2-F384-F80B-DC3E-3E910E36D4EA}"/>
              </a:ext>
            </a:extLst>
          </p:cNvPr>
          <p:cNvSpPr>
            <a:spLocks noGrp="1"/>
          </p:cNvSpPr>
          <p:nvPr>
            <p:ph idx="1"/>
          </p:nvPr>
        </p:nvSpPr>
        <p:spPr>
          <a:xfrm>
            <a:off x="857353" y="1812423"/>
            <a:ext cx="10874829" cy="1720586"/>
          </a:xfrm>
        </p:spPr>
        <p:txBody>
          <a:bodyPr/>
          <a:lstStyle/>
          <a:p>
            <a:r>
              <a:rPr lang="en-US" dirty="0"/>
              <a:t>Sequence level – point mutations</a:t>
            </a:r>
          </a:p>
          <a:p>
            <a:pPr lvl="1"/>
            <a:r>
              <a:rPr lang="en-US" dirty="0"/>
              <a:t>SNPs – single nucleotide polymorphisms</a:t>
            </a:r>
          </a:p>
          <a:p>
            <a:pPr lvl="1"/>
            <a:r>
              <a:rPr lang="en-US" dirty="0"/>
              <a:t>ATG</a:t>
            </a:r>
            <a:r>
              <a:rPr lang="en-US" dirty="0">
                <a:highlight>
                  <a:srgbClr val="FFFF00"/>
                </a:highlight>
              </a:rPr>
              <a:t>C</a:t>
            </a:r>
            <a:r>
              <a:rPr lang="en-US" dirty="0"/>
              <a:t>TAGTC</a:t>
            </a:r>
          </a:p>
          <a:p>
            <a:pPr lvl="1"/>
            <a:r>
              <a:rPr lang="en-US" dirty="0"/>
              <a:t>ATG</a:t>
            </a:r>
            <a:r>
              <a:rPr lang="en-US" dirty="0">
                <a:highlight>
                  <a:srgbClr val="FFFF00"/>
                </a:highlight>
              </a:rPr>
              <a:t>G</a:t>
            </a:r>
            <a:r>
              <a:rPr lang="en-US" dirty="0"/>
              <a:t>TAGTC</a:t>
            </a:r>
          </a:p>
        </p:txBody>
      </p:sp>
      <p:grpSp>
        <p:nvGrpSpPr>
          <p:cNvPr id="11" name="Group 10">
            <a:extLst>
              <a:ext uri="{FF2B5EF4-FFF2-40B4-BE49-F238E27FC236}">
                <a16:creationId xmlns:a16="http://schemas.microsoft.com/office/drawing/2014/main" id="{1E4C28C2-9287-6210-9FBE-27E8F384F33F}"/>
              </a:ext>
            </a:extLst>
          </p:cNvPr>
          <p:cNvGrpSpPr/>
          <p:nvPr/>
        </p:nvGrpSpPr>
        <p:grpSpPr>
          <a:xfrm>
            <a:off x="6096000" y="1105129"/>
            <a:ext cx="6096000" cy="5752871"/>
            <a:chOff x="6096000" y="1105129"/>
            <a:chExt cx="6096000" cy="5752871"/>
          </a:xfrm>
        </p:grpSpPr>
        <p:pic>
          <p:nvPicPr>
            <p:cNvPr id="5" name="Picture 4" descr="Chart, diagram&#10;&#10;Description automatically generated">
              <a:extLst>
                <a:ext uri="{FF2B5EF4-FFF2-40B4-BE49-F238E27FC236}">
                  <a16:creationId xmlns:a16="http://schemas.microsoft.com/office/drawing/2014/main" id="{1892D020-2F12-A121-2C74-7D098C1F623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96000" y="1105129"/>
              <a:ext cx="6096000" cy="5752871"/>
            </a:xfrm>
            <a:prstGeom prst="rect">
              <a:avLst/>
            </a:prstGeom>
          </p:spPr>
        </p:pic>
        <p:sp>
          <p:nvSpPr>
            <p:cNvPr id="6" name="TextBox 5">
              <a:extLst>
                <a:ext uri="{FF2B5EF4-FFF2-40B4-BE49-F238E27FC236}">
                  <a16:creationId xmlns:a16="http://schemas.microsoft.com/office/drawing/2014/main" id="{49E86A2C-A108-9BA7-1801-D8C53538E093}"/>
                </a:ext>
              </a:extLst>
            </p:cNvPr>
            <p:cNvSpPr txBox="1"/>
            <p:nvPr/>
          </p:nvSpPr>
          <p:spPr>
            <a:xfrm>
              <a:off x="8321037" y="3217946"/>
              <a:ext cx="1997242" cy="330860"/>
            </a:xfrm>
            <a:prstGeom prst="rect">
              <a:avLst/>
            </a:prstGeom>
            <a:solidFill>
              <a:schemeClr val="bg1"/>
            </a:solidFill>
          </p:spPr>
          <p:txBody>
            <a:bodyPr wrap="square" rtlCol="0">
              <a:spAutoFit/>
            </a:bodyPr>
            <a:lstStyle/>
            <a:p>
              <a:pPr algn="ctr"/>
              <a:r>
                <a:rPr lang="en-US" sz="1550" i="1" dirty="0"/>
                <a:t>Campanula americana</a:t>
              </a:r>
            </a:p>
          </p:txBody>
        </p:sp>
      </p:grpSp>
      <p:pic>
        <p:nvPicPr>
          <p:cNvPr id="7" name="Picture 6" descr="A close-up of a computer screen&#10;&#10;Description automatically generated">
            <a:extLst>
              <a:ext uri="{FF2B5EF4-FFF2-40B4-BE49-F238E27FC236}">
                <a16:creationId xmlns:a16="http://schemas.microsoft.com/office/drawing/2014/main" id="{AA1B8983-90E6-5ABD-DE34-A35CA26994C7}"/>
              </a:ext>
            </a:extLst>
          </p:cNvPr>
          <p:cNvPicPr>
            <a:picLocks noChangeAspect="1"/>
          </p:cNvPicPr>
          <p:nvPr/>
        </p:nvPicPr>
        <p:blipFill>
          <a:blip r:embed="rId4"/>
          <a:stretch>
            <a:fillRect/>
          </a:stretch>
        </p:blipFill>
        <p:spPr>
          <a:xfrm>
            <a:off x="4369606" y="2741125"/>
            <a:ext cx="7592485" cy="1827237"/>
          </a:xfrm>
          <a:prstGeom prst="rect">
            <a:avLst/>
          </a:prstGeom>
        </p:spPr>
      </p:pic>
      <p:sp>
        <p:nvSpPr>
          <p:cNvPr id="10" name="Content Placeholder 2">
            <a:extLst>
              <a:ext uri="{FF2B5EF4-FFF2-40B4-BE49-F238E27FC236}">
                <a16:creationId xmlns:a16="http://schemas.microsoft.com/office/drawing/2014/main" id="{4B000BE4-CF8D-1A91-C59C-F917650B9650}"/>
              </a:ext>
            </a:extLst>
          </p:cNvPr>
          <p:cNvSpPr txBox="1">
            <a:spLocks/>
          </p:cNvSpPr>
          <p:nvPr/>
        </p:nvSpPr>
        <p:spPr>
          <a:xfrm>
            <a:off x="857353" y="3501063"/>
            <a:ext cx="108748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Structural</a:t>
            </a:r>
          </a:p>
          <a:p>
            <a:pPr lvl="1"/>
            <a:r>
              <a:rPr lang="en-US" dirty="0"/>
              <a:t>Indels – insertions and deletions</a:t>
            </a:r>
          </a:p>
          <a:p>
            <a:pPr lvl="1"/>
            <a:r>
              <a:rPr lang="en-US" dirty="0"/>
              <a:t>Duplications</a:t>
            </a:r>
          </a:p>
          <a:p>
            <a:pPr lvl="1"/>
            <a:r>
              <a:rPr lang="en-US" dirty="0"/>
              <a:t>Inversions</a:t>
            </a:r>
          </a:p>
          <a:p>
            <a:pPr lvl="1"/>
            <a:r>
              <a:rPr lang="en-US" dirty="0"/>
              <a:t>Expansions/contractions of repetitive DNA</a:t>
            </a:r>
          </a:p>
        </p:txBody>
      </p:sp>
    </p:spTree>
    <p:extLst>
      <p:ext uri="{BB962C8B-B14F-4D97-AF65-F5344CB8AC3E}">
        <p14:creationId xmlns:p14="http://schemas.microsoft.com/office/powerpoint/2010/main" val="170530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3" presetClass="exit" presetSubtype="10" fill="hold" nodeType="withEffect">
                                  <p:stCondLst>
                                    <p:cond delay="0"/>
                                  </p:stCondLst>
                                  <p:childTnLst>
                                    <p:animEffect transition="out" filter="blinds(horizontal)">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3"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181347"/>
            <a:ext cx="7867753" cy="1143000"/>
          </a:xfrm>
        </p:spPr>
        <p:txBody>
          <a:bodyPr>
            <a:normAutofit/>
          </a:bodyPr>
          <a:lstStyle/>
          <a:p>
            <a:r>
              <a:rPr lang="en-US" sz="3600"/>
              <a:t>Genetic incompatibility in </a:t>
            </a:r>
            <a:r>
              <a:rPr lang="en-US" sz="3600" i="1"/>
              <a:t>C. americana</a:t>
            </a:r>
          </a:p>
        </p:txBody>
      </p:sp>
      <p:sp>
        <p:nvSpPr>
          <p:cNvPr id="5" name="Isosceles Triangle 4"/>
          <p:cNvSpPr/>
          <p:nvPr/>
        </p:nvSpPr>
        <p:spPr>
          <a:xfrm>
            <a:off x="7894917" y="2342859"/>
            <a:ext cx="164592" cy="164592"/>
          </a:xfrm>
          <a:prstGeom prst="triangle">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1553532" y="2974855"/>
            <a:ext cx="1978678" cy="2865038"/>
            <a:chOff x="206727" y="2983184"/>
            <a:chExt cx="1978678" cy="2865038"/>
          </a:xfrm>
        </p:grpSpPr>
        <p:sp>
          <p:nvSpPr>
            <p:cNvPr id="10" name="TextBox 9"/>
            <p:cNvSpPr txBox="1"/>
            <p:nvPr/>
          </p:nvSpPr>
          <p:spPr>
            <a:xfrm>
              <a:off x="206727" y="2983184"/>
              <a:ext cx="1904847" cy="369332"/>
            </a:xfrm>
            <a:prstGeom prst="rect">
              <a:avLst/>
            </a:prstGeom>
            <a:noFill/>
          </p:spPr>
          <p:txBody>
            <a:bodyPr wrap="square" rtlCol="0">
              <a:spAutoFit/>
            </a:bodyPr>
            <a:lstStyle/>
            <a:p>
              <a:r>
                <a:rPr lang="en-US">
                  <a:latin typeface="Arial"/>
                  <a:cs typeface="Arial"/>
                </a:rPr>
                <a:t>Expected</a:t>
              </a:r>
            </a:p>
          </p:txBody>
        </p:sp>
        <p:cxnSp>
          <p:nvCxnSpPr>
            <p:cNvPr id="11" name="Straight Arrow Connector 10"/>
            <p:cNvCxnSpPr/>
            <p:nvPr/>
          </p:nvCxnSpPr>
          <p:spPr>
            <a:xfrm>
              <a:off x="1328962" y="3175171"/>
              <a:ext cx="797378" cy="0"/>
            </a:xfrm>
            <a:prstGeom prst="straightConnector1">
              <a:avLst/>
            </a:prstGeom>
            <a:ln w="38100">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Left Brace 11"/>
            <p:cNvSpPr/>
            <p:nvPr/>
          </p:nvSpPr>
          <p:spPr>
            <a:xfrm>
              <a:off x="2008210" y="3308085"/>
              <a:ext cx="177195" cy="2540137"/>
            </a:xfrm>
            <a:prstGeom prst="leftBrac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358490" y="3352516"/>
              <a:ext cx="461665" cy="2495706"/>
            </a:xfrm>
            <a:prstGeom prst="rect">
              <a:avLst/>
            </a:prstGeom>
            <a:noFill/>
          </p:spPr>
          <p:txBody>
            <a:bodyPr vert="vert270" wrap="square" rtlCol="0">
              <a:spAutoFit/>
            </a:bodyPr>
            <a:lstStyle/>
            <a:p>
              <a:pPr algn="ctr"/>
              <a:r>
                <a:rPr lang="en-US"/>
                <a:t>Reproductive Isolation</a:t>
              </a:r>
            </a:p>
          </p:txBody>
        </p:sp>
      </p:grpSp>
      <p:sp>
        <p:nvSpPr>
          <p:cNvPr id="14" name="Content Placeholder 2"/>
          <p:cNvSpPr txBox="1">
            <a:spLocks/>
          </p:cNvSpPr>
          <p:nvPr/>
        </p:nvSpPr>
        <p:spPr>
          <a:xfrm>
            <a:off x="1807882" y="1325653"/>
            <a:ext cx="7306237" cy="119465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a:t>Crossing between chloroplast lineages leads to reduced survival</a:t>
            </a:r>
          </a:p>
        </p:txBody>
      </p:sp>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906000" y="181347"/>
            <a:ext cx="1959325" cy="1552191"/>
          </a:xfrm>
          <a:prstGeom prst="rect">
            <a:avLst/>
          </a:prstGeom>
        </p:spPr>
      </p:pic>
      <p:graphicFrame>
        <p:nvGraphicFramePr>
          <p:cNvPr id="17" name="Chart 16"/>
          <p:cNvGraphicFramePr>
            <a:graphicFrameLocks/>
          </p:cNvGraphicFramePr>
          <p:nvPr/>
        </p:nvGraphicFramePr>
        <p:xfrm>
          <a:off x="3651741" y="2135840"/>
          <a:ext cx="6281153" cy="4527176"/>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p:cNvSpPr txBox="1"/>
          <p:nvPr/>
        </p:nvSpPr>
        <p:spPr>
          <a:xfrm>
            <a:off x="8021919" y="2258248"/>
            <a:ext cx="1286435" cy="307777"/>
          </a:xfrm>
          <a:prstGeom prst="rect">
            <a:avLst/>
          </a:prstGeom>
          <a:noFill/>
        </p:spPr>
        <p:txBody>
          <a:bodyPr wrap="square" rtlCol="0">
            <a:spAutoFit/>
          </a:bodyPr>
          <a:lstStyle/>
          <a:p>
            <a:r>
              <a:rPr lang="en-US" sz="1400">
                <a:latin typeface="Arial"/>
                <a:cs typeface="Arial"/>
              </a:rPr>
              <a:t>r</a:t>
            </a:r>
            <a:r>
              <a:rPr lang="en-US" sz="1400" baseline="30000">
                <a:latin typeface="Arial"/>
                <a:cs typeface="Arial"/>
              </a:rPr>
              <a:t>2</a:t>
            </a:r>
            <a:r>
              <a:rPr lang="en-US" sz="1400">
                <a:latin typeface="Arial"/>
                <a:cs typeface="Arial"/>
              </a:rPr>
              <a:t> = 0.87 </a:t>
            </a:r>
            <a:r>
              <a:rPr lang="en-US" sz="1400" b="1">
                <a:latin typeface="Arial"/>
                <a:cs typeface="Arial"/>
              </a:rPr>
              <a:t>***  </a:t>
            </a:r>
          </a:p>
        </p:txBody>
      </p:sp>
      <p:sp>
        <p:nvSpPr>
          <p:cNvPr id="15" name="TextBox 14"/>
          <p:cNvSpPr txBox="1"/>
          <p:nvPr/>
        </p:nvSpPr>
        <p:spPr>
          <a:xfrm>
            <a:off x="5065059" y="2253170"/>
            <a:ext cx="2644588" cy="461665"/>
          </a:xfrm>
          <a:prstGeom prst="rect">
            <a:avLst/>
          </a:prstGeom>
          <a:noFill/>
        </p:spPr>
        <p:txBody>
          <a:bodyPr wrap="square" rtlCol="0">
            <a:spAutoFit/>
          </a:bodyPr>
          <a:lstStyle/>
          <a:p>
            <a:pPr algn="ctr"/>
            <a:r>
              <a:rPr lang="en-US" sz="2400">
                <a:latin typeface="Arial"/>
                <a:cs typeface="Arial"/>
              </a:rPr>
              <a:t>Survival</a:t>
            </a:r>
          </a:p>
        </p:txBody>
      </p:sp>
      <p:sp>
        <p:nvSpPr>
          <p:cNvPr id="18" name="TextBox 17"/>
          <p:cNvSpPr txBox="1"/>
          <p:nvPr/>
        </p:nvSpPr>
        <p:spPr>
          <a:xfrm>
            <a:off x="8491207" y="6475349"/>
            <a:ext cx="3700793" cy="338554"/>
          </a:xfrm>
          <a:prstGeom prst="rect">
            <a:avLst/>
          </a:prstGeom>
          <a:noFill/>
        </p:spPr>
        <p:txBody>
          <a:bodyPr wrap="square" rtlCol="0">
            <a:spAutoFit/>
          </a:bodyPr>
          <a:lstStyle/>
          <a:p>
            <a:r>
              <a:rPr lang="en-US" sz="1600"/>
              <a:t>Barnard-Kubow et. al. 2016, Evolution</a:t>
            </a:r>
          </a:p>
        </p:txBody>
      </p:sp>
    </p:spTree>
    <p:extLst>
      <p:ext uri="{BB962C8B-B14F-4D97-AF65-F5344CB8AC3E}">
        <p14:creationId xmlns:p14="http://schemas.microsoft.com/office/powerpoint/2010/main" val="2082635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2FA-FFA5-04D8-FE38-3F5DBF5B4D72}"/>
              </a:ext>
            </a:extLst>
          </p:cNvPr>
          <p:cNvSpPr>
            <a:spLocks noGrp="1"/>
          </p:cNvSpPr>
          <p:nvPr>
            <p:ph type="title"/>
          </p:nvPr>
        </p:nvSpPr>
        <p:spPr/>
        <p:txBody>
          <a:bodyPr>
            <a:normAutofit/>
          </a:bodyPr>
          <a:lstStyle/>
          <a:p>
            <a:r>
              <a:rPr lang="en-US" sz="3600"/>
              <a:t>Types of genetic variation</a:t>
            </a:r>
          </a:p>
        </p:txBody>
      </p:sp>
      <p:sp>
        <p:nvSpPr>
          <p:cNvPr id="3" name="Content Placeholder 2">
            <a:extLst>
              <a:ext uri="{FF2B5EF4-FFF2-40B4-BE49-F238E27FC236}">
                <a16:creationId xmlns:a16="http://schemas.microsoft.com/office/drawing/2014/main" id="{AD727CD2-F384-F80B-DC3E-3E910E36D4EA}"/>
              </a:ext>
            </a:extLst>
          </p:cNvPr>
          <p:cNvSpPr>
            <a:spLocks noGrp="1"/>
          </p:cNvSpPr>
          <p:nvPr>
            <p:ph idx="1"/>
          </p:nvPr>
        </p:nvSpPr>
        <p:spPr/>
        <p:txBody>
          <a:bodyPr/>
          <a:lstStyle/>
          <a:p>
            <a:r>
              <a:rPr lang="en-US"/>
              <a:t>Sequence level – point mutations</a:t>
            </a:r>
          </a:p>
          <a:p>
            <a:pPr lvl="1"/>
            <a:r>
              <a:rPr lang="en-US"/>
              <a:t>SNPs – single nucleotide polymorphisms</a:t>
            </a:r>
          </a:p>
          <a:p>
            <a:pPr lvl="1"/>
            <a:r>
              <a:rPr lang="en-US"/>
              <a:t>ATG</a:t>
            </a:r>
            <a:r>
              <a:rPr lang="en-US">
                <a:highlight>
                  <a:srgbClr val="FFFF00"/>
                </a:highlight>
              </a:rPr>
              <a:t>C</a:t>
            </a:r>
            <a:r>
              <a:rPr lang="en-US"/>
              <a:t>TAGTC</a:t>
            </a:r>
          </a:p>
          <a:p>
            <a:pPr lvl="1"/>
            <a:r>
              <a:rPr lang="en-US"/>
              <a:t>ATG</a:t>
            </a:r>
            <a:r>
              <a:rPr lang="en-US">
                <a:highlight>
                  <a:srgbClr val="FFFF00"/>
                </a:highlight>
              </a:rPr>
              <a:t>G</a:t>
            </a:r>
            <a:r>
              <a:rPr lang="en-US"/>
              <a:t>TAGTC</a:t>
            </a:r>
          </a:p>
          <a:p>
            <a:r>
              <a:rPr lang="en-US"/>
              <a:t>Structural</a:t>
            </a:r>
          </a:p>
          <a:p>
            <a:pPr lvl="1"/>
            <a:r>
              <a:rPr lang="en-US"/>
              <a:t>Indels – insertions and deletions</a:t>
            </a:r>
          </a:p>
          <a:p>
            <a:pPr lvl="1"/>
            <a:r>
              <a:rPr lang="en-US"/>
              <a:t>Duplications</a:t>
            </a:r>
          </a:p>
          <a:p>
            <a:pPr lvl="1"/>
            <a:r>
              <a:rPr lang="en-US"/>
              <a:t>Inversions</a:t>
            </a:r>
          </a:p>
          <a:p>
            <a:pPr lvl="1"/>
            <a:r>
              <a:rPr lang="en-US"/>
              <a:t>Expansions/contractions of repetitive DNA</a:t>
            </a:r>
          </a:p>
        </p:txBody>
      </p:sp>
      <p:sp>
        <p:nvSpPr>
          <p:cNvPr id="4" name="TextBox 3">
            <a:extLst>
              <a:ext uri="{FF2B5EF4-FFF2-40B4-BE49-F238E27FC236}">
                <a16:creationId xmlns:a16="http://schemas.microsoft.com/office/drawing/2014/main" id="{0A478446-5313-1E18-5DDA-72C42AE58298}"/>
              </a:ext>
            </a:extLst>
          </p:cNvPr>
          <p:cNvSpPr txBox="1"/>
          <p:nvPr/>
        </p:nvSpPr>
        <p:spPr>
          <a:xfrm>
            <a:off x="7304926" y="2024009"/>
            <a:ext cx="3472665" cy="830997"/>
          </a:xfrm>
          <a:prstGeom prst="rect">
            <a:avLst/>
          </a:prstGeom>
          <a:noFill/>
          <a:ln>
            <a:solidFill>
              <a:schemeClr val="tx1"/>
            </a:solidFill>
          </a:ln>
        </p:spPr>
        <p:txBody>
          <a:bodyPr wrap="square" rtlCol="0">
            <a:spAutoFit/>
          </a:bodyPr>
          <a:lstStyle/>
          <a:p>
            <a:pPr algn="ctr"/>
            <a:r>
              <a:rPr lang="en-US" sz="2400"/>
              <a:t>Appears to be related to genetic incompatibility</a:t>
            </a:r>
          </a:p>
        </p:txBody>
      </p:sp>
      <p:sp>
        <p:nvSpPr>
          <p:cNvPr id="5" name="TextBox 4">
            <a:extLst>
              <a:ext uri="{FF2B5EF4-FFF2-40B4-BE49-F238E27FC236}">
                <a16:creationId xmlns:a16="http://schemas.microsoft.com/office/drawing/2014/main" id="{360E6BB8-9311-4970-5C98-834AFB3FB858}"/>
              </a:ext>
            </a:extLst>
          </p:cNvPr>
          <p:cNvSpPr txBox="1"/>
          <p:nvPr/>
        </p:nvSpPr>
        <p:spPr>
          <a:xfrm>
            <a:off x="7304925" y="3871645"/>
            <a:ext cx="3472665" cy="830997"/>
          </a:xfrm>
          <a:prstGeom prst="rect">
            <a:avLst/>
          </a:prstGeom>
          <a:noFill/>
          <a:ln>
            <a:solidFill>
              <a:schemeClr val="tx1"/>
            </a:solidFill>
          </a:ln>
        </p:spPr>
        <p:txBody>
          <a:bodyPr wrap="square" rtlCol="0">
            <a:spAutoFit/>
          </a:bodyPr>
          <a:lstStyle/>
          <a:p>
            <a:pPr algn="ctr"/>
            <a:r>
              <a:rPr lang="en-US" sz="2400"/>
              <a:t>What about this?</a:t>
            </a:r>
          </a:p>
          <a:p>
            <a:pPr algn="ctr"/>
            <a:r>
              <a:rPr lang="en-US" sz="2400"/>
              <a:t>How do we find out?</a:t>
            </a:r>
          </a:p>
        </p:txBody>
      </p:sp>
    </p:spTree>
    <p:extLst>
      <p:ext uri="{BB962C8B-B14F-4D97-AF65-F5344CB8AC3E}">
        <p14:creationId xmlns:p14="http://schemas.microsoft.com/office/powerpoint/2010/main" val="329762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B32B-746D-10B9-D2CE-5F3F54711BDA}"/>
              </a:ext>
            </a:extLst>
          </p:cNvPr>
          <p:cNvSpPr>
            <a:spLocks noGrp="1"/>
          </p:cNvSpPr>
          <p:nvPr>
            <p:ph type="title"/>
          </p:nvPr>
        </p:nvSpPr>
        <p:spPr>
          <a:xfrm>
            <a:off x="838200" y="684614"/>
            <a:ext cx="10515600" cy="1325563"/>
          </a:xfrm>
        </p:spPr>
        <p:txBody>
          <a:bodyPr>
            <a:noAutofit/>
          </a:bodyPr>
          <a:lstStyle/>
          <a:p>
            <a:r>
              <a:rPr lang="en-US" sz="3600" dirty="0"/>
              <a:t>Is there a relationship between extent of structural variation in the chloroplast genome in </a:t>
            </a:r>
            <a:r>
              <a:rPr lang="en-US" sz="3600" i="1" dirty="0"/>
              <a:t>C. americana </a:t>
            </a:r>
            <a:r>
              <a:rPr lang="en-US" sz="3600" dirty="0"/>
              <a:t>and strength of genetic incompatibility?</a:t>
            </a:r>
          </a:p>
        </p:txBody>
      </p:sp>
      <p:sp>
        <p:nvSpPr>
          <p:cNvPr id="3" name="Content Placeholder 2">
            <a:extLst>
              <a:ext uri="{FF2B5EF4-FFF2-40B4-BE49-F238E27FC236}">
                <a16:creationId xmlns:a16="http://schemas.microsoft.com/office/drawing/2014/main" id="{C798E6BC-54E5-C155-F4AE-A05CFA8358F0}"/>
              </a:ext>
            </a:extLst>
          </p:cNvPr>
          <p:cNvSpPr>
            <a:spLocks noGrp="1"/>
          </p:cNvSpPr>
          <p:nvPr>
            <p:ph idx="1"/>
          </p:nvPr>
        </p:nvSpPr>
        <p:spPr>
          <a:xfrm>
            <a:off x="838200" y="2141537"/>
            <a:ext cx="10515600" cy="4351338"/>
          </a:xfrm>
        </p:spPr>
        <p:txBody>
          <a:bodyPr/>
          <a:lstStyle/>
          <a:p>
            <a:pPr marL="0" indent="0">
              <a:buNone/>
            </a:pPr>
            <a:r>
              <a:rPr lang="en-US" dirty="0"/>
              <a:t>Our approach</a:t>
            </a:r>
          </a:p>
          <a:p>
            <a:pPr marL="914400" lvl="1" indent="-457200">
              <a:buAutoNum type="arabicParenR"/>
            </a:pPr>
            <a:r>
              <a:rPr lang="en-US" dirty="0"/>
              <a:t>Cross plants from different genetic lineages</a:t>
            </a:r>
          </a:p>
          <a:p>
            <a:pPr marL="914400" lvl="1" indent="-457200">
              <a:buAutoNum type="arabicParenR"/>
            </a:pPr>
            <a:r>
              <a:rPr lang="en-US" dirty="0"/>
              <a:t>Germinate the seeds and score the strength of genetic incompatibility</a:t>
            </a:r>
          </a:p>
          <a:p>
            <a:pPr marL="914400" lvl="1" indent="-457200">
              <a:buAutoNum type="arabicParenR"/>
            </a:pPr>
            <a:r>
              <a:rPr lang="en-US" dirty="0"/>
              <a:t>Extract DNA from the parental plants and sequence the full chloroplast genome</a:t>
            </a:r>
          </a:p>
          <a:p>
            <a:pPr marL="914400" lvl="1" indent="-457200">
              <a:buAutoNum type="arabicParenR"/>
            </a:pPr>
            <a:r>
              <a:rPr lang="en-US" dirty="0"/>
              <a:t>Assemble the chloroplast genome de-novo</a:t>
            </a:r>
          </a:p>
          <a:p>
            <a:pPr marL="914400" lvl="1" indent="-457200">
              <a:buAutoNum type="arabicParenR"/>
            </a:pPr>
            <a:r>
              <a:rPr lang="en-US" dirty="0"/>
              <a:t>Compare de-novo assemblies from parental plants to score number of structural variants</a:t>
            </a:r>
          </a:p>
          <a:p>
            <a:pPr marL="914400" lvl="1" indent="-457200">
              <a:buAutoNum type="arabicParenR"/>
            </a:pPr>
            <a:r>
              <a:rPr lang="en-US" dirty="0"/>
              <a:t>Graph strength of genetic incompatibility against number of structural variants to determine if there is a relationship</a:t>
            </a:r>
          </a:p>
        </p:txBody>
      </p:sp>
    </p:spTree>
    <p:extLst>
      <p:ext uri="{BB962C8B-B14F-4D97-AF65-F5344CB8AC3E}">
        <p14:creationId xmlns:p14="http://schemas.microsoft.com/office/powerpoint/2010/main" val="98167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B32B-746D-10B9-D2CE-5F3F54711BDA}"/>
              </a:ext>
            </a:extLst>
          </p:cNvPr>
          <p:cNvSpPr>
            <a:spLocks noGrp="1"/>
          </p:cNvSpPr>
          <p:nvPr>
            <p:ph type="title"/>
          </p:nvPr>
        </p:nvSpPr>
        <p:spPr>
          <a:xfrm>
            <a:off x="838200" y="684614"/>
            <a:ext cx="10515600" cy="1325563"/>
          </a:xfrm>
        </p:spPr>
        <p:txBody>
          <a:bodyPr>
            <a:noAutofit/>
          </a:bodyPr>
          <a:lstStyle/>
          <a:p>
            <a:r>
              <a:rPr lang="en-US" sz="3600" dirty="0"/>
              <a:t>Is there a relationship between extent of structural variation in the chloroplast genome in </a:t>
            </a:r>
            <a:r>
              <a:rPr lang="en-US" sz="3600" i="1" dirty="0"/>
              <a:t>C. americana </a:t>
            </a:r>
            <a:r>
              <a:rPr lang="en-US" sz="3600" dirty="0"/>
              <a:t>and strength of genetic incompatibility?</a:t>
            </a:r>
          </a:p>
        </p:txBody>
      </p:sp>
      <p:sp>
        <p:nvSpPr>
          <p:cNvPr id="3" name="Content Placeholder 2">
            <a:extLst>
              <a:ext uri="{FF2B5EF4-FFF2-40B4-BE49-F238E27FC236}">
                <a16:creationId xmlns:a16="http://schemas.microsoft.com/office/drawing/2014/main" id="{C798E6BC-54E5-C155-F4AE-A05CFA8358F0}"/>
              </a:ext>
            </a:extLst>
          </p:cNvPr>
          <p:cNvSpPr>
            <a:spLocks noGrp="1"/>
          </p:cNvSpPr>
          <p:nvPr>
            <p:ph idx="1"/>
          </p:nvPr>
        </p:nvSpPr>
        <p:spPr>
          <a:xfrm>
            <a:off x="838200" y="2141537"/>
            <a:ext cx="10515600" cy="4351338"/>
          </a:xfrm>
        </p:spPr>
        <p:txBody>
          <a:bodyPr/>
          <a:lstStyle/>
          <a:p>
            <a:pPr marL="0" indent="0">
              <a:buNone/>
            </a:pPr>
            <a:r>
              <a:rPr lang="en-US" dirty="0"/>
              <a:t>Our approach</a:t>
            </a:r>
          </a:p>
          <a:p>
            <a:pPr marL="914400" lvl="1" indent="-457200">
              <a:buAutoNum type="arabicParenR"/>
            </a:pPr>
            <a:r>
              <a:rPr lang="en-US" dirty="0"/>
              <a:t>Cross plants from different genetic lineages</a:t>
            </a:r>
          </a:p>
          <a:p>
            <a:pPr marL="914400" lvl="1" indent="-457200">
              <a:buAutoNum type="arabicParenR"/>
            </a:pPr>
            <a:r>
              <a:rPr lang="en-US" b="1" dirty="0"/>
              <a:t>Germinate the seeds and score the strength of genetic incompatibility</a:t>
            </a:r>
          </a:p>
          <a:p>
            <a:pPr marL="914400" lvl="1" indent="-457200">
              <a:buAutoNum type="arabicParenR"/>
            </a:pPr>
            <a:r>
              <a:rPr lang="en-US" dirty="0"/>
              <a:t>Extract DNA from the parental plants and sequence the full chloroplast genome</a:t>
            </a:r>
          </a:p>
          <a:p>
            <a:pPr marL="914400" lvl="1" indent="-457200">
              <a:buAutoNum type="arabicParenR"/>
            </a:pPr>
            <a:r>
              <a:rPr lang="en-US" dirty="0"/>
              <a:t>Assemble the chloroplast genome de-novo</a:t>
            </a:r>
          </a:p>
          <a:p>
            <a:pPr marL="914400" lvl="1" indent="-457200">
              <a:buAutoNum type="arabicParenR"/>
            </a:pPr>
            <a:r>
              <a:rPr lang="en-US" dirty="0"/>
              <a:t>Compare de-novo assemblies from parental plants to score number of structural variants</a:t>
            </a:r>
          </a:p>
          <a:p>
            <a:pPr marL="914400" lvl="1" indent="-457200">
              <a:buAutoNum type="arabicParenR"/>
            </a:pPr>
            <a:r>
              <a:rPr lang="en-US" dirty="0"/>
              <a:t>Graph strength of genetic incompatibility against number of structural variants to determine if there is a relationship</a:t>
            </a:r>
          </a:p>
        </p:txBody>
      </p:sp>
    </p:spTree>
    <p:extLst>
      <p:ext uri="{BB962C8B-B14F-4D97-AF65-F5344CB8AC3E}">
        <p14:creationId xmlns:p14="http://schemas.microsoft.com/office/powerpoint/2010/main" val="4104215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3C20-EF2B-028D-0245-D25D6232CB2F}"/>
              </a:ext>
            </a:extLst>
          </p:cNvPr>
          <p:cNvSpPr>
            <a:spLocks noGrp="1"/>
          </p:cNvSpPr>
          <p:nvPr>
            <p:ph type="title"/>
          </p:nvPr>
        </p:nvSpPr>
        <p:spPr/>
        <p:txBody>
          <a:bodyPr>
            <a:normAutofit/>
          </a:bodyPr>
          <a:lstStyle/>
          <a:p>
            <a:r>
              <a:rPr lang="en-US" sz="3600" dirty="0"/>
              <a:t>Scoring genetic incompatibility</a:t>
            </a:r>
          </a:p>
        </p:txBody>
      </p:sp>
      <p:sp>
        <p:nvSpPr>
          <p:cNvPr id="3" name="Content Placeholder 2">
            <a:extLst>
              <a:ext uri="{FF2B5EF4-FFF2-40B4-BE49-F238E27FC236}">
                <a16:creationId xmlns:a16="http://schemas.microsoft.com/office/drawing/2014/main" id="{79A9F56A-DF82-CE4F-2779-D3CAEA16CE5D}"/>
              </a:ext>
            </a:extLst>
          </p:cNvPr>
          <p:cNvSpPr>
            <a:spLocks noGrp="1"/>
          </p:cNvSpPr>
          <p:nvPr>
            <p:ph idx="1"/>
          </p:nvPr>
        </p:nvSpPr>
        <p:spPr/>
        <p:txBody>
          <a:bodyPr/>
          <a:lstStyle/>
          <a:p>
            <a:r>
              <a:rPr lang="en-US" dirty="0"/>
              <a:t>Three types of crosses</a:t>
            </a:r>
          </a:p>
          <a:p>
            <a:pPr lvl="1"/>
            <a:r>
              <a:rPr lang="en-US" dirty="0"/>
              <a:t>Western x Eastern</a:t>
            </a:r>
          </a:p>
          <a:p>
            <a:pPr lvl="1"/>
            <a:r>
              <a:rPr lang="en-US" dirty="0"/>
              <a:t>Eastern x Appalachian</a:t>
            </a:r>
          </a:p>
          <a:p>
            <a:pPr lvl="1"/>
            <a:r>
              <a:rPr lang="en-US" dirty="0"/>
              <a:t>Western x Appalachian</a:t>
            </a:r>
          </a:p>
          <a:p>
            <a:r>
              <a:rPr lang="en-US" dirty="0"/>
              <a:t>Plant seeds on soil plates – last week</a:t>
            </a:r>
          </a:p>
          <a:p>
            <a:r>
              <a:rPr lang="en-US" dirty="0"/>
              <a:t>Score phenotypes – next class</a:t>
            </a:r>
          </a:p>
          <a:p>
            <a:pPr lvl="1"/>
            <a:r>
              <a:rPr lang="en-US" dirty="0"/>
              <a:t>Seedlings - green vs yellow vs white</a:t>
            </a:r>
          </a:p>
          <a:p>
            <a:pPr lvl="1"/>
            <a:endParaRPr lang="en-US" dirty="0"/>
          </a:p>
        </p:txBody>
      </p:sp>
      <p:pic>
        <p:nvPicPr>
          <p:cNvPr id="4" name="Picture 3">
            <a:extLst>
              <a:ext uri="{FF2B5EF4-FFF2-40B4-BE49-F238E27FC236}">
                <a16:creationId xmlns:a16="http://schemas.microsoft.com/office/drawing/2014/main" id="{568C6B34-0EEC-B681-6BE7-A968E4904E64}"/>
              </a:ext>
            </a:extLst>
          </p:cNvPr>
          <p:cNvPicPr>
            <a:picLocks noChangeAspect="1"/>
          </p:cNvPicPr>
          <p:nvPr/>
        </p:nvPicPr>
        <p:blipFill rotWithShape="1">
          <a:blip r:embed="rId3"/>
          <a:srcRect r="26620"/>
          <a:stretch/>
        </p:blipFill>
        <p:spPr>
          <a:xfrm>
            <a:off x="7886431" y="1117917"/>
            <a:ext cx="3467369" cy="5059046"/>
          </a:xfrm>
          <a:prstGeom prst="rect">
            <a:avLst/>
          </a:prstGeom>
        </p:spPr>
      </p:pic>
      <p:pic>
        <p:nvPicPr>
          <p:cNvPr id="6" name="Picture 5" descr="A picture containing plant&#10;&#10;Description automatically generated">
            <a:extLst>
              <a:ext uri="{FF2B5EF4-FFF2-40B4-BE49-F238E27FC236}">
                <a16:creationId xmlns:a16="http://schemas.microsoft.com/office/drawing/2014/main" id="{FCCD818F-504C-7728-23B6-11A8F5C533F0}"/>
              </a:ext>
            </a:extLst>
          </p:cNvPr>
          <p:cNvPicPr>
            <a:picLocks noChangeAspect="1"/>
          </p:cNvPicPr>
          <p:nvPr/>
        </p:nvPicPr>
        <p:blipFill>
          <a:blip r:embed="rId4"/>
          <a:stretch>
            <a:fillRect/>
          </a:stretch>
        </p:blipFill>
        <p:spPr>
          <a:xfrm>
            <a:off x="1398683" y="5359417"/>
            <a:ext cx="1771028" cy="1133458"/>
          </a:xfrm>
          <a:prstGeom prst="rect">
            <a:avLst/>
          </a:prstGeom>
        </p:spPr>
      </p:pic>
      <p:pic>
        <p:nvPicPr>
          <p:cNvPr id="8" name="Picture 7">
            <a:extLst>
              <a:ext uri="{FF2B5EF4-FFF2-40B4-BE49-F238E27FC236}">
                <a16:creationId xmlns:a16="http://schemas.microsoft.com/office/drawing/2014/main" id="{721770C6-341D-44B0-215F-C41137C1C53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69710" y="5359417"/>
            <a:ext cx="2271719" cy="1133458"/>
          </a:xfrm>
          <a:prstGeom prst="rect">
            <a:avLst/>
          </a:prstGeom>
        </p:spPr>
      </p:pic>
    </p:spTree>
    <p:extLst>
      <p:ext uri="{BB962C8B-B14F-4D97-AF65-F5344CB8AC3E}">
        <p14:creationId xmlns:p14="http://schemas.microsoft.com/office/powerpoint/2010/main" val="3461985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B32B-746D-10B9-D2CE-5F3F54711BDA}"/>
              </a:ext>
            </a:extLst>
          </p:cNvPr>
          <p:cNvSpPr>
            <a:spLocks noGrp="1"/>
          </p:cNvSpPr>
          <p:nvPr>
            <p:ph type="title"/>
          </p:nvPr>
        </p:nvSpPr>
        <p:spPr>
          <a:xfrm>
            <a:off x="838200" y="684614"/>
            <a:ext cx="10515600" cy="1325563"/>
          </a:xfrm>
        </p:spPr>
        <p:txBody>
          <a:bodyPr>
            <a:noAutofit/>
          </a:bodyPr>
          <a:lstStyle/>
          <a:p>
            <a:r>
              <a:rPr lang="en-US" sz="3600" dirty="0"/>
              <a:t>Is there a relationship between extent of structural variation in the chloroplast genome in </a:t>
            </a:r>
            <a:r>
              <a:rPr lang="en-US" sz="3600" i="1" dirty="0"/>
              <a:t>C. americana </a:t>
            </a:r>
            <a:r>
              <a:rPr lang="en-US" sz="3600" dirty="0"/>
              <a:t>and strength of genetic incompatibility?</a:t>
            </a:r>
          </a:p>
        </p:txBody>
      </p:sp>
      <p:sp>
        <p:nvSpPr>
          <p:cNvPr id="3" name="Content Placeholder 2">
            <a:extLst>
              <a:ext uri="{FF2B5EF4-FFF2-40B4-BE49-F238E27FC236}">
                <a16:creationId xmlns:a16="http://schemas.microsoft.com/office/drawing/2014/main" id="{C798E6BC-54E5-C155-F4AE-A05CFA8358F0}"/>
              </a:ext>
            </a:extLst>
          </p:cNvPr>
          <p:cNvSpPr>
            <a:spLocks noGrp="1"/>
          </p:cNvSpPr>
          <p:nvPr>
            <p:ph idx="1"/>
          </p:nvPr>
        </p:nvSpPr>
        <p:spPr>
          <a:xfrm>
            <a:off x="838200" y="2141537"/>
            <a:ext cx="10515600" cy="4351338"/>
          </a:xfrm>
        </p:spPr>
        <p:txBody>
          <a:bodyPr/>
          <a:lstStyle/>
          <a:p>
            <a:pPr marL="0" indent="0">
              <a:buNone/>
            </a:pPr>
            <a:r>
              <a:rPr lang="en-US" dirty="0"/>
              <a:t>Our approach</a:t>
            </a:r>
          </a:p>
          <a:p>
            <a:pPr marL="914400" lvl="1" indent="-457200">
              <a:buAutoNum type="arabicParenR"/>
            </a:pPr>
            <a:r>
              <a:rPr lang="en-US" dirty="0"/>
              <a:t>Cross plants from different genetic lineages</a:t>
            </a:r>
          </a:p>
          <a:p>
            <a:pPr marL="914400" lvl="1" indent="-457200">
              <a:buAutoNum type="arabicParenR"/>
            </a:pPr>
            <a:r>
              <a:rPr lang="en-US" dirty="0"/>
              <a:t>Germinate the seeds and score the strength of genetic incompatibility</a:t>
            </a:r>
          </a:p>
          <a:p>
            <a:pPr marL="914400" lvl="1" indent="-457200">
              <a:buAutoNum type="arabicParenR"/>
            </a:pPr>
            <a:r>
              <a:rPr lang="en-US" b="1" dirty="0"/>
              <a:t>Extract DNA from the parental plants and sequence the full chloroplast genome</a:t>
            </a:r>
          </a:p>
          <a:p>
            <a:pPr marL="914400" lvl="1" indent="-457200">
              <a:buAutoNum type="arabicParenR"/>
            </a:pPr>
            <a:r>
              <a:rPr lang="en-US" dirty="0"/>
              <a:t>Assemble the chloroplast genome de-novo</a:t>
            </a:r>
          </a:p>
          <a:p>
            <a:pPr marL="914400" lvl="1" indent="-457200">
              <a:buAutoNum type="arabicParenR"/>
            </a:pPr>
            <a:r>
              <a:rPr lang="en-US" dirty="0"/>
              <a:t>Compare de-novo assemblies from parental plants to score number of structural variants</a:t>
            </a:r>
          </a:p>
          <a:p>
            <a:pPr marL="914400" lvl="1" indent="-457200">
              <a:buAutoNum type="arabicParenR"/>
            </a:pPr>
            <a:r>
              <a:rPr lang="en-US" dirty="0"/>
              <a:t>Graph strength of genetic incompatibility against number of structural variants to determine if there is a relationship</a:t>
            </a:r>
          </a:p>
        </p:txBody>
      </p:sp>
    </p:spTree>
    <p:extLst>
      <p:ext uri="{BB962C8B-B14F-4D97-AF65-F5344CB8AC3E}">
        <p14:creationId xmlns:p14="http://schemas.microsoft.com/office/powerpoint/2010/main" val="3341815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0B63-B70A-055F-D0E4-1C0F8B5962C6}"/>
              </a:ext>
            </a:extLst>
          </p:cNvPr>
          <p:cNvSpPr>
            <a:spLocks noGrp="1"/>
          </p:cNvSpPr>
          <p:nvPr>
            <p:ph type="title"/>
          </p:nvPr>
        </p:nvSpPr>
        <p:spPr/>
        <p:txBody>
          <a:bodyPr>
            <a:normAutofit/>
          </a:bodyPr>
          <a:lstStyle/>
          <a:p>
            <a:r>
              <a:rPr lang="en-US" sz="3600"/>
              <a:t>Learning objectives</a:t>
            </a:r>
          </a:p>
        </p:txBody>
      </p:sp>
      <p:sp>
        <p:nvSpPr>
          <p:cNvPr id="3" name="Content Placeholder 2">
            <a:extLst>
              <a:ext uri="{FF2B5EF4-FFF2-40B4-BE49-F238E27FC236}">
                <a16:creationId xmlns:a16="http://schemas.microsoft.com/office/drawing/2014/main" id="{7C4C4E24-3B53-6151-984F-41B9BF50B140}"/>
              </a:ext>
            </a:extLst>
          </p:cNvPr>
          <p:cNvSpPr>
            <a:spLocks noGrp="1"/>
          </p:cNvSpPr>
          <p:nvPr>
            <p:ph idx="1"/>
          </p:nvPr>
        </p:nvSpPr>
        <p:spPr/>
        <p:txBody>
          <a:bodyPr/>
          <a:lstStyle/>
          <a:p>
            <a:r>
              <a:rPr lang="en-US" dirty="0"/>
              <a:t>Understand the concepts of </a:t>
            </a:r>
            <a:r>
              <a:rPr lang="en-US" b="1" dirty="0"/>
              <a:t>speciation</a:t>
            </a:r>
            <a:r>
              <a:rPr lang="en-US" dirty="0"/>
              <a:t>, </a:t>
            </a:r>
            <a:r>
              <a:rPr lang="en-US" b="1" dirty="0"/>
              <a:t>reproductive isolation</a:t>
            </a:r>
            <a:r>
              <a:rPr lang="en-US" dirty="0"/>
              <a:t>, </a:t>
            </a:r>
            <a:r>
              <a:rPr lang="en-US" b="1" dirty="0"/>
              <a:t>genetic incompatibility</a:t>
            </a:r>
            <a:r>
              <a:rPr lang="en-US" dirty="0"/>
              <a:t>, and how they are related</a:t>
            </a:r>
          </a:p>
          <a:p>
            <a:pPr marL="0" indent="0">
              <a:buNone/>
            </a:pPr>
            <a:endParaRPr lang="en-US" dirty="0"/>
          </a:p>
          <a:p>
            <a:r>
              <a:rPr lang="en-US" dirty="0"/>
              <a:t>Understand the structure and function of </a:t>
            </a:r>
            <a:r>
              <a:rPr lang="en-US" b="1" dirty="0"/>
              <a:t>organelle genomes</a:t>
            </a:r>
          </a:p>
          <a:p>
            <a:endParaRPr lang="en-US" dirty="0"/>
          </a:p>
          <a:p>
            <a:r>
              <a:rPr lang="en-US" dirty="0"/>
              <a:t>Be able to compare </a:t>
            </a:r>
            <a:r>
              <a:rPr lang="en-US" b="1" dirty="0"/>
              <a:t>short</a:t>
            </a:r>
            <a:r>
              <a:rPr lang="en-US" dirty="0"/>
              <a:t> versus </a:t>
            </a:r>
            <a:r>
              <a:rPr lang="en-US" b="1" dirty="0"/>
              <a:t>long</a:t>
            </a:r>
            <a:r>
              <a:rPr lang="en-US" dirty="0"/>
              <a:t> read high-throughput sequencing and know for which purposes each would be used.</a:t>
            </a:r>
          </a:p>
        </p:txBody>
      </p:sp>
    </p:spTree>
    <p:extLst>
      <p:ext uri="{BB962C8B-B14F-4D97-AF65-F5344CB8AC3E}">
        <p14:creationId xmlns:p14="http://schemas.microsoft.com/office/powerpoint/2010/main" val="3187840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C4DAE-080C-96BE-9F21-247B8E0D36F2}"/>
              </a:ext>
            </a:extLst>
          </p:cNvPr>
          <p:cNvSpPr>
            <a:spLocks noGrp="1"/>
          </p:cNvSpPr>
          <p:nvPr>
            <p:ph idx="1"/>
          </p:nvPr>
        </p:nvSpPr>
        <p:spPr/>
        <p:txBody>
          <a:bodyPr>
            <a:normAutofit/>
          </a:bodyPr>
          <a:lstStyle/>
          <a:p>
            <a:pPr marL="0" indent="0" algn="ctr">
              <a:buNone/>
            </a:pPr>
            <a:r>
              <a:rPr lang="en-US" sz="4000"/>
              <a:t>What kind of sequencing technology should we use to examine structural variation in the chloroplast genome?</a:t>
            </a:r>
          </a:p>
        </p:txBody>
      </p:sp>
    </p:spTree>
    <p:extLst>
      <p:ext uri="{BB962C8B-B14F-4D97-AF65-F5344CB8AC3E}">
        <p14:creationId xmlns:p14="http://schemas.microsoft.com/office/powerpoint/2010/main" val="1623616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E64B0C-EDEB-D92E-623B-E04AF22ABC7D}"/>
              </a:ext>
            </a:extLst>
          </p:cNvPr>
          <p:cNvGrpSpPr/>
          <p:nvPr/>
        </p:nvGrpSpPr>
        <p:grpSpPr>
          <a:xfrm>
            <a:off x="4876801" y="153178"/>
            <a:ext cx="5573486" cy="790252"/>
            <a:chOff x="4876801" y="791804"/>
            <a:chExt cx="5573486" cy="790252"/>
          </a:xfrm>
        </p:grpSpPr>
        <p:sp>
          <p:nvSpPr>
            <p:cNvPr id="5" name="Left Brace 4">
              <a:extLst>
                <a:ext uri="{FF2B5EF4-FFF2-40B4-BE49-F238E27FC236}">
                  <a16:creationId xmlns:a16="http://schemas.microsoft.com/office/drawing/2014/main" id="{03805D67-99F3-5477-B252-0AFBF340DBCA}"/>
                </a:ext>
              </a:extLst>
            </p:cNvPr>
            <p:cNvSpPr/>
            <p:nvPr/>
          </p:nvSpPr>
          <p:spPr>
            <a:xfrm rot="5400000">
              <a:off x="7503885" y="-1364345"/>
              <a:ext cx="319317" cy="5573486"/>
            </a:xfrm>
            <a:prstGeom prst="leftBrace">
              <a:avLst/>
            </a:prstGeom>
            <a:ln w="44450">
              <a:solidFill>
                <a:srgbClr val="00B8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246EDFA-BC05-B8BA-2434-55DDEF366271}"/>
                </a:ext>
              </a:extLst>
            </p:cNvPr>
            <p:cNvSpPr txBox="1"/>
            <p:nvPr/>
          </p:nvSpPr>
          <p:spPr>
            <a:xfrm>
              <a:off x="4992914" y="791804"/>
              <a:ext cx="5457373" cy="369332"/>
            </a:xfrm>
            <a:prstGeom prst="rect">
              <a:avLst/>
            </a:prstGeom>
            <a:noFill/>
          </p:spPr>
          <p:txBody>
            <a:bodyPr wrap="square" rtlCol="0">
              <a:spAutoFit/>
            </a:bodyPr>
            <a:lstStyle/>
            <a:p>
              <a:pPr algn="ctr"/>
              <a:r>
                <a:rPr lang="en-US" b="1">
                  <a:solidFill>
                    <a:srgbClr val="009CAF"/>
                  </a:solidFill>
                </a:rPr>
                <a:t>High-throughput sequencing</a:t>
              </a:r>
            </a:p>
          </p:txBody>
        </p:sp>
      </p:grpSp>
      <p:sp>
        <p:nvSpPr>
          <p:cNvPr id="8" name="TextBox 7">
            <a:extLst>
              <a:ext uri="{FF2B5EF4-FFF2-40B4-BE49-F238E27FC236}">
                <a16:creationId xmlns:a16="http://schemas.microsoft.com/office/drawing/2014/main" id="{F0C9CBCC-3CC2-E549-8CDE-173B05CCEBD4}"/>
              </a:ext>
            </a:extLst>
          </p:cNvPr>
          <p:cNvSpPr txBox="1"/>
          <p:nvPr/>
        </p:nvSpPr>
        <p:spPr>
          <a:xfrm>
            <a:off x="943428" y="5861960"/>
            <a:ext cx="3730171" cy="646331"/>
          </a:xfrm>
          <a:prstGeom prst="rect">
            <a:avLst/>
          </a:prstGeom>
          <a:noFill/>
        </p:spPr>
        <p:txBody>
          <a:bodyPr wrap="square" rtlCol="0">
            <a:spAutoFit/>
          </a:bodyPr>
          <a:lstStyle/>
          <a:p>
            <a:pPr algn="ctr"/>
            <a:r>
              <a:rPr lang="en-US" b="1" dirty="0"/>
              <a:t>Lowest error rate, “gold standard”</a:t>
            </a:r>
          </a:p>
          <a:p>
            <a:pPr algn="ctr"/>
            <a:r>
              <a:rPr lang="en-US" b="1" dirty="0"/>
              <a:t>Low throughput</a:t>
            </a:r>
          </a:p>
        </p:txBody>
      </p:sp>
      <p:sp>
        <p:nvSpPr>
          <p:cNvPr id="9" name="TextBox 8">
            <a:extLst>
              <a:ext uri="{FF2B5EF4-FFF2-40B4-BE49-F238E27FC236}">
                <a16:creationId xmlns:a16="http://schemas.microsoft.com/office/drawing/2014/main" id="{D3AB6F5B-0B3F-31AE-261C-B8AD33041EF3}"/>
              </a:ext>
            </a:extLst>
          </p:cNvPr>
          <p:cNvSpPr txBox="1"/>
          <p:nvPr/>
        </p:nvSpPr>
        <p:spPr>
          <a:xfrm>
            <a:off x="4383576" y="5864172"/>
            <a:ext cx="3730171" cy="646331"/>
          </a:xfrm>
          <a:prstGeom prst="rect">
            <a:avLst/>
          </a:prstGeom>
          <a:noFill/>
        </p:spPr>
        <p:txBody>
          <a:bodyPr wrap="square" rtlCol="0">
            <a:spAutoFit/>
          </a:bodyPr>
          <a:lstStyle/>
          <a:p>
            <a:pPr algn="ctr"/>
            <a:r>
              <a:rPr lang="en-US" b="1" dirty="0"/>
              <a:t>Fairly low error rate</a:t>
            </a:r>
          </a:p>
          <a:p>
            <a:pPr algn="ctr"/>
            <a:r>
              <a:rPr lang="en-US" b="1" dirty="0"/>
              <a:t>Highest throughput</a:t>
            </a:r>
          </a:p>
        </p:txBody>
      </p:sp>
      <p:sp>
        <p:nvSpPr>
          <p:cNvPr id="10" name="TextBox 9">
            <a:extLst>
              <a:ext uri="{FF2B5EF4-FFF2-40B4-BE49-F238E27FC236}">
                <a16:creationId xmlns:a16="http://schemas.microsoft.com/office/drawing/2014/main" id="{08A53C68-B6E2-3FE0-C0F9-B2D41DEC22F6}"/>
              </a:ext>
            </a:extLst>
          </p:cNvPr>
          <p:cNvSpPr txBox="1"/>
          <p:nvPr/>
        </p:nvSpPr>
        <p:spPr>
          <a:xfrm>
            <a:off x="7663543" y="5861960"/>
            <a:ext cx="3730171" cy="646331"/>
          </a:xfrm>
          <a:prstGeom prst="rect">
            <a:avLst/>
          </a:prstGeom>
          <a:noFill/>
        </p:spPr>
        <p:txBody>
          <a:bodyPr wrap="square" rtlCol="0">
            <a:spAutoFit/>
          </a:bodyPr>
          <a:lstStyle/>
          <a:p>
            <a:pPr algn="ctr"/>
            <a:r>
              <a:rPr lang="en-US" b="1" dirty="0"/>
              <a:t>Higher error rate</a:t>
            </a:r>
          </a:p>
          <a:p>
            <a:pPr algn="ctr"/>
            <a:r>
              <a:rPr lang="en-US" b="1" dirty="0"/>
              <a:t>High throughput</a:t>
            </a:r>
          </a:p>
        </p:txBody>
      </p:sp>
      <p:sp>
        <p:nvSpPr>
          <p:cNvPr id="2" name="Rectangle 1">
            <a:extLst>
              <a:ext uri="{FF2B5EF4-FFF2-40B4-BE49-F238E27FC236}">
                <a16:creationId xmlns:a16="http://schemas.microsoft.com/office/drawing/2014/main" id="{EE39B271-32DF-3F00-EFAE-A2B121E31707}"/>
              </a:ext>
            </a:extLst>
          </p:cNvPr>
          <p:cNvSpPr/>
          <p:nvPr/>
        </p:nvSpPr>
        <p:spPr>
          <a:xfrm>
            <a:off x="5824603" y="3732756"/>
            <a:ext cx="601249" cy="18789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quencing 101: the evolution of DNA sequencing tools - PacBio">
            <a:extLst>
              <a:ext uri="{FF2B5EF4-FFF2-40B4-BE49-F238E27FC236}">
                <a16:creationId xmlns:a16="http://schemas.microsoft.com/office/drawing/2014/main" id="{5EE8129A-AEC3-06A9-84FA-5FB053DD5A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8500" y="969540"/>
            <a:ext cx="10795000" cy="486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569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2FA-FFA5-04D8-FE38-3F5DBF5B4D72}"/>
              </a:ext>
            </a:extLst>
          </p:cNvPr>
          <p:cNvSpPr>
            <a:spLocks noGrp="1"/>
          </p:cNvSpPr>
          <p:nvPr>
            <p:ph type="title"/>
          </p:nvPr>
        </p:nvSpPr>
        <p:spPr/>
        <p:txBody>
          <a:bodyPr>
            <a:normAutofit/>
          </a:bodyPr>
          <a:lstStyle/>
          <a:p>
            <a:r>
              <a:rPr lang="en-US" sz="3600"/>
              <a:t>Types of genetic variation – how do we identify these?</a:t>
            </a:r>
          </a:p>
        </p:txBody>
      </p:sp>
      <p:sp>
        <p:nvSpPr>
          <p:cNvPr id="3" name="Content Placeholder 2">
            <a:extLst>
              <a:ext uri="{FF2B5EF4-FFF2-40B4-BE49-F238E27FC236}">
                <a16:creationId xmlns:a16="http://schemas.microsoft.com/office/drawing/2014/main" id="{AD727CD2-F384-F80B-DC3E-3E910E36D4EA}"/>
              </a:ext>
            </a:extLst>
          </p:cNvPr>
          <p:cNvSpPr>
            <a:spLocks noGrp="1"/>
          </p:cNvSpPr>
          <p:nvPr>
            <p:ph idx="1"/>
          </p:nvPr>
        </p:nvSpPr>
        <p:spPr>
          <a:xfrm>
            <a:off x="537029" y="1825625"/>
            <a:ext cx="10816771" cy="4351338"/>
          </a:xfrm>
        </p:spPr>
        <p:txBody>
          <a:bodyPr/>
          <a:lstStyle/>
          <a:p>
            <a:r>
              <a:rPr lang="en-US"/>
              <a:t>Sequence level – point mutations</a:t>
            </a:r>
          </a:p>
          <a:p>
            <a:pPr lvl="1"/>
            <a:r>
              <a:rPr lang="en-US"/>
              <a:t>SNPs – single nucleotide polymorphisms</a:t>
            </a:r>
          </a:p>
          <a:p>
            <a:pPr lvl="1"/>
            <a:r>
              <a:rPr lang="en-US"/>
              <a:t>ATG</a:t>
            </a:r>
            <a:r>
              <a:rPr lang="en-US">
                <a:highlight>
                  <a:srgbClr val="FFFF00"/>
                </a:highlight>
              </a:rPr>
              <a:t>C</a:t>
            </a:r>
            <a:r>
              <a:rPr lang="en-US"/>
              <a:t>TAGTC</a:t>
            </a:r>
          </a:p>
          <a:p>
            <a:pPr lvl="1"/>
            <a:r>
              <a:rPr lang="en-US"/>
              <a:t>ATG</a:t>
            </a:r>
            <a:r>
              <a:rPr lang="en-US">
                <a:highlight>
                  <a:srgbClr val="FFFF00"/>
                </a:highlight>
              </a:rPr>
              <a:t>G</a:t>
            </a:r>
            <a:r>
              <a:rPr lang="en-US"/>
              <a:t>TAGTC</a:t>
            </a:r>
          </a:p>
          <a:p>
            <a:r>
              <a:rPr lang="en-US"/>
              <a:t>Structural</a:t>
            </a:r>
          </a:p>
          <a:p>
            <a:pPr lvl="1"/>
            <a:r>
              <a:rPr lang="en-US"/>
              <a:t>Indels – insertions and deletions</a:t>
            </a:r>
          </a:p>
          <a:p>
            <a:pPr lvl="1"/>
            <a:r>
              <a:rPr lang="en-US"/>
              <a:t>Duplications</a:t>
            </a:r>
          </a:p>
          <a:p>
            <a:pPr lvl="1"/>
            <a:r>
              <a:rPr lang="en-US"/>
              <a:t>Inversions</a:t>
            </a:r>
          </a:p>
          <a:p>
            <a:pPr lvl="1"/>
            <a:r>
              <a:rPr lang="en-US"/>
              <a:t>Repetitive sequence</a:t>
            </a:r>
          </a:p>
        </p:txBody>
      </p:sp>
      <p:sp>
        <p:nvSpPr>
          <p:cNvPr id="4" name="TextBox 3">
            <a:extLst>
              <a:ext uri="{FF2B5EF4-FFF2-40B4-BE49-F238E27FC236}">
                <a16:creationId xmlns:a16="http://schemas.microsoft.com/office/drawing/2014/main" id="{0A478446-5313-1E18-5DDA-72C42AE58298}"/>
              </a:ext>
            </a:extLst>
          </p:cNvPr>
          <p:cNvSpPr txBox="1"/>
          <p:nvPr/>
        </p:nvSpPr>
        <p:spPr>
          <a:xfrm>
            <a:off x="7304926" y="2024009"/>
            <a:ext cx="4140485" cy="1569660"/>
          </a:xfrm>
          <a:prstGeom prst="rect">
            <a:avLst/>
          </a:prstGeom>
          <a:noFill/>
          <a:ln>
            <a:solidFill>
              <a:schemeClr val="tx1"/>
            </a:solidFill>
          </a:ln>
        </p:spPr>
        <p:txBody>
          <a:bodyPr wrap="square" rtlCol="0">
            <a:spAutoFit/>
          </a:bodyPr>
          <a:lstStyle/>
          <a:p>
            <a:r>
              <a:rPr lang="en-US" sz="2400"/>
              <a:t>Short-read high-throughput sequencing</a:t>
            </a:r>
          </a:p>
          <a:p>
            <a:pPr marL="342900" indent="-342900">
              <a:buFont typeface="Arial" panose="020B0604020202020204" pitchFamily="34" charset="0"/>
              <a:buChar char="•"/>
            </a:pPr>
            <a:r>
              <a:rPr lang="en-US" sz="2400"/>
              <a:t>High sequence accuracy</a:t>
            </a:r>
          </a:p>
          <a:p>
            <a:pPr marL="342900" indent="-342900">
              <a:buFont typeface="Arial" panose="020B0604020202020204" pitchFamily="34" charset="0"/>
              <a:buChar char="•"/>
            </a:pPr>
            <a:r>
              <a:rPr lang="en-US" sz="2400"/>
              <a:t>Short read length</a:t>
            </a:r>
          </a:p>
        </p:txBody>
      </p:sp>
      <p:sp>
        <p:nvSpPr>
          <p:cNvPr id="5" name="TextBox 4">
            <a:extLst>
              <a:ext uri="{FF2B5EF4-FFF2-40B4-BE49-F238E27FC236}">
                <a16:creationId xmlns:a16="http://schemas.microsoft.com/office/drawing/2014/main" id="{360E6BB8-9311-4970-5C98-834AFB3FB858}"/>
              </a:ext>
            </a:extLst>
          </p:cNvPr>
          <p:cNvSpPr txBox="1"/>
          <p:nvPr/>
        </p:nvSpPr>
        <p:spPr>
          <a:xfrm>
            <a:off x="7304925" y="3871645"/>
            <a:ext cx="4048875" cy="1569660"/>
          </a:xfrm>
          <a:prstGeom prst="rect">
            <a:avLst/>
          </a:prstGeom>
          <a:noFill/>
          <a:ln>
            <a:solidFill>
              <a:schemeClr val="tx1"/>
            </a:solidFill>
          </a:ln>
        </p:spPr>
        <p:txBody>
          <a:bodyPr wrap="square" rtlCol="0">
            <a:spAutoFit/>
          </a:bodyPr>
          <a:lstStyle/>
          <a:p>
            <a:r>
              <a:rPr lang="en-US" sz="2400"/>
              <a:t>Long-read high-throughput sequencing</a:t>
            </a:r>
          </a:p>
          <a:p>
            <a:pPr marL="342900" indent="-342900">
              <a:buFont typeface="Arial" panose="020B0604020202020204" pitchFamily="34" charset="0"/>
              <a:buChar char="•"/>
            </a:pPr>
            <a:r>
              <a:rPr lang="en-US" sz="2400"/>
              <a:t>Lower sequence accuracy</a:t>
            </a:r>
          </a:p>
          <a:p>
            <a:pPr marL="342900" indent="-342900">
              <a:buFont typeface="Arial" panose="020B0604020202020204" pitchFamily="34" charset="0"/>
              <a:buChar char="•"/>
            </a:pPr>
            <a:r>
              <a:rPr lang="en-US" sz="2400"/>
              <a:t>Long read length</a:t>
            </a:r>
          </a:p>
        </p:txBody>
      </p:sp>
      <p:cxnSp>
        <p:nvCxnSpPr>
          <p:cNvPr id="7" name="Straight Arrow Connector 6">
            <a:extLst>
              <a:ext uri="{FF2B5EF4-FFF2-40B4-BE49-F238E27FC236}">
                <a16:creationId xmlns:a16="http://schemas.microsoft.com/office/drawing/2014/main" id="{11DD1679-205E-5792-866C-E9865D266AA8}"/>
              </a:ext>
            </a:extLst>
          </p:cNvPr>
          <p:cNvCxnSpPr/>
          <p:nvPr/>
        </p:nvCxnSpPr>
        <p:spPr>
          <a:xfrm>
            <a:off x="5065486" y="3091543"/>
            <a:ext cx="1785257"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43729EE-F167-A98A-303D-88C85A8FC853}"/>
              </a:ext>
            </a:extLst>
          </p:cNvPr>
          <p:cNvCxnSpPr/>
          <p:nvPr/>
        </p:nvCxnSpPr>
        <p:spPr>
          <a:xfrm>
            <a:off x="5065486" y="4753429"/>
            <a:ext cx="1785257"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53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626A-052F-EFC8-D5D5-8ABC90D693AC}"/>
              </a:ext>
            </a:extLst>
          </p:cNvPr>
          <p:cNvSpPr>
            <a:spLocks noGrp="1"/>
          </p:cNvSpPr>
          <p:nvPr>
            <p:ph type="title"/>
          </p:nvPr>
        </p:nvSpPr>
        <p:spPr/>
        <p:txBody>
          <a:bodyPr>
            <a:normAutofit/>
          </a:bodyPr>
          <a:lstStyle/>
          <a:p>
            <a:r>
              <a:rPr lang="en-US" sz="3600"/>
              <a:t>Our approach – Long-read high throughput sequencing to sequence the chloroplast genome</a:t>
            </a:r>
          </a:p>
        </p:txBody>
      </p:sp>
      <p:sp>
        <p:nvSpPr>
          <p:cNvPr id="3" name="Content Placeholder 2">
            <a:extLst>
              <a:ext uri="{FF2B5EF4-FFF2-40B4-BE49-F238E27FC236}">
                <a16:creationId xmlns:a16="http://schemas.microsoft.com/office/drawing/2014/main" id="{0E87EE45-2F26-F509-E592-61D43535AD0D}"/>
              </a:ext>
            </a:extLst>
          </p:cNvPr>
          <p:cNvSpPr>
            <a:spLocks noGrp="1"/>
          </p:cNvSpPr>
          <p:nvPr>
            <p:ph idx="1"/>
          </p:nvPr>
        </p:nvSpPr>
        <p:spPr/>
        <p:txBody>
          <a:bodyPr/>
          <a:lstStyle/>
          <a:p>
            <a:r>
              <a:rPr lang="en-US"/>
              <a:t>Nanopore’s Minion Sequencer</a:t>
            </a:r>
          </a:p>
          <a:p>
            <a:r>
              <a:rPr lang="en-US"/>
              <a:t>Nanopore’s Rapid Barcoding library prep</a:t>
            </a:r>
          </a:p>
          <a:p>
            <a:r>
              <a:rPr lang="en-US"/>
              <a:t>Load and sequence on a Minion flow cell</a:t>
            </a:r>
          </a:p>
          <a:p>
            <a:endParaRPr lang="en-US"/>
          </a:p>
        </p:txBody>
      </p:sp>
      <p:pic>
        <p:nvPicPr>
          <p:cNvPr id="2054" name="Picture 6" descr="Flow cells and nanopores">
            <a:extLst>
              <a:ext uri="{FF2B5EF4-FFF2-40B4-BE49-F238E27FC236}">
                <a16:creationId xmlns:a16="http://schemas.microsoft.com/office/drawing/2014/main" id="{6EA03BF5-A7C5-55B8-E6F8-E93CE41C0B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10158" y="3328924"/>
            <a:ext cx="3979972" cy="33903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anopore Training: Essentials to advanced">
            <a:extLst>
              <a:ext uri="{FF2B5EF4-FFF2-40B4-BE49-F238E27FC236}">
                <a16:creationId xmlns:a16="http://schemas.microsoft.com/office/drawing/2014/main" id="{BF8CD1DF-DAD7-4F72-0EDE-6853BFEFED3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84790" y="3886200"/>
            <a:ext cx="3352800" cy="242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657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C5D54D-F228-BD2B-48EF-E6A8795EAAC6}"/>
              </a:ext>
            </a:extLst>
          </p:cNvPr>
          <p:cNvSpPr>
            <a:spLocks noGrp="1"/>
          </p:cNvSpPr>
          <p:nvPr>
            <p:ph type="title"/>
          </p:nvPr>
        </p:nvSpPr>
        <p:spPr/>
        <p:txBody>
          <a:bodyPr>
            <a:normAutofit fontScale="90000"/>
          </a:bodyPr>
          <a:lstStyle/>
          <a:p>
            <a:r>
              <a:rPr lang="en-GB" dirty="0"/>
              <a:t>How nanopore sequencing works</a:t>
            </a:r>
          </a:p>
        </p:txBody>
      </p:sp>
      <p:pic>
        <p:nvPicPr>
          <p:cNvPr id="6" name="Content Placeholder 9" descr="A picture containing cake, birthday, candle, decorated&#10;&#10;Description automatically generated">
            <a:extLst>
              <a:ext uri="{FF2B5EF4-FFF2-40B4-BE49-F238E27FC236}">
                <a16:creationId xmlns:a16="http://schemas.microsoft.com/office/drawing/2014/main" id="{4ADA812D-A1EC-E86C-2A94-9F357B4B52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9203" r="14521"/>
          <a:stretch/>
        </p:blipFill>
        <p:spPr>
          <a:xfrm>
            <a:off x="8942832" y="1507678"/>
            <a:ext cx="2568797" cy="2568797"/>
          </a:xfrm>
          <a:prstGeom prst="rect">
            <a:avLst/>
          </a:prstGeom>
        </p:spPr>
      </p:pic>
      <p:pic>
        <p:nvPicPr>
          <p:cNvPr id="7" name="Picture 6" descr="A picture containing accessory, close&#10;&#10;Description automatically generated">
            <a:extLst>
              <a:ext uri="{FF2B5EF4-FFF2-40B4-BE49-F238E27FC236}">
                <a16:creationId xmlns:a16="http://schemas.microsoft.com/office/drawing/2014/main" id="{4FCCF2E7-CAA1-3147-5522-85D99133624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2589" r="21161"/>
          <a:stretch/>
        </p:blipFill>
        <p:spPr>
          <a:xfrm>
            <a:off x="679229" y="1507678"/>
            <a:ext cx="2568797" cy="2568797"/>
          </a:xfrm>
          <a:prstGeom prst="rect">
            <a:avLst/>
          </a:prstGeom>
        </p:spPr>
      </p:pic>
      <p:pic>
        <p:nvPicPr>
          <p:cNvPr id="8" name="Picture 7" descr="A picture containing cake, birthday, blue, coelenterate&#10;&#10;Description automatically generated">
            <a:extLst>
              <a:ext uri="{FF2B5EF4-FFF2-40B4-BE49-F238E27FC236}">
                <a16:creationId xmlns:a16="http://schemas.microsoft.com/office/drawing/2014/main" id="{6423B81C-2CAE-A4C9-07B4-3B3C2F38E53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21864" r="21864"/>
          <a:stretch/>
        </p:blipFill>
        <p:spPr>
          <a:xfrm>
            <a:off x="4811602" y="1507678"/>
            <a:ext cx="2568797" cy="2568797"/>
          </a:xfrm>
          <a:prstGeom prst="rect">
            <a:avLst/>
          </a:prstGeom>
        </p:spPr>
      </p:pic>
      <p:sp>
        <p:nvSpPr>
          <p:cNvPr id="9" name="TextBox 8">
            <a:extLst>
              <a:ext uri="{FF2B5EF4-FFF2-40B4-BE49-F238E27FC236}">
                <a16:creationId xmlns:a16="http://schemas.microsoft.com/office/drawing/2014/main" id="{F2C0AE09-C81F-0EE7-5547-FAB44FDB37CC}"/>
              </a:ext>
            </a:extLst>
          </p:cNvPr>
          <p:cNvSpPr txBox="1">
            <a:spLocks/>
          </p:cNvSpPr>
          <p:nvPr/>
        </p:nvSpPr>
        <p:spPr>
          <a:xfrm>
            <a:off x="679229" y="4238715"/>
            <a:ext cx="2568797" cy="954107"/>
          </a:xfrm>
          <a:prstGeom prst="rect">
            <a:avLst/>
          </a:prstGeom>
          <a:noFill/>
        </p:spPr>
        <p:txBody>
          <a:bodyPr wrap="square" rtlCol="0">
            <a:spAutoFit/>
          </a:bodyPr>
          <a:lstStyle/>
          <a:p>
            <a:pPr algn="l">
              <a:buClr>
                <a:schemeClr val="accent1"/>
              </a:buClr>
            </a:pPr>
            <a:r>
              <a:rPr lang="en-GB" sz="2400" b="1" dirty="0">
                <a:solidFill>
                  <a:schemeClr val="accent1"/>
                </a:solidFill>
              </a:rPr>
              <a:t>1.</a:t>
            </a:r>
          </a:p>
          <a:p>
            <a:pPr algn="l">
              <a:buClr>
                <a:schemeClr val="accent1"/>
              </a:buClr>
            </a:pPr>
            <a:r>
              <a:rPr lang="en-GB" sz="1600" dirty="0"/>
              <a:t>A motor feeds DNA through a nanopore </a:t>
            </a:r>
            <a:endParaRPr lang="en-GB" sz="1200" dirty="0"/>
          </a:p>
        </p:txBody>
      </p:sp>
      <p:sp>
        <p:nvSpPr>
          <p:cNvPr id="10" name="TextBox 9">
            <a:extLst>
              <a:ext uri="{FF2B5EF4-FFF2-40B4-BE49-F238E27FC236}">
                <a16:creationId xmlns:a16="http://schemas.microsoft.com/office/drawing/2014/main" id="{D1A5BA8E-66FA-D056-3431-13DA12D36592}"/>
              </a:ext>
            </a:extLst>
          </p:cNvPr>
          <p:cNvSpPr txBox="1">
            <a:spLocks/>
          </p:cNvSpPr>
          <p:nvPr/>
        </p:nvSpPr>
        <p:spPr>
          <a:xfrm>
            <a:off x="4811030" y="4238714"/>
            <a:ext cx="2568797" cy="1200329"/>
          </a:xfrm>
          <a:prstGeom prst="rect">
            <a:avLst/>
          </a:prstGeom>
          <a:noFill/>
        </p:spPr>
        <p:txBody>
          <a:bodyPr wrap="square" rtlCol="0">
            <a:spAutoFit/>
          </a:bodyPr>
          <a:lstStyle/>
          <a:p>
            <a:pPr algn="l">
              <a:buClr>
                <a:schemeClr val="accent1"/>
              </a:buClr>
            </a:pPr>
            <a:r>
              <a:rPr lang="en-GB" sz="2400" b="1" dirty="0">
                <a:solidFill>
                  <a:schemeClr val="accent1"/>
                </a:solidFill>
              </a:rPr>
              <a:t>2.</a:t>
            </a:r>
          </a:p>
          <a:p>
            <a:pPr algn="l">
              <a:buClr>
                <a:schemeClr val="accent1"/>
              </a:buClr>
            </a:pPr>
            <a:r>
              <a:rPr lang="en-GB" sz="1600" dirty="0"/>
              <a:t>The DNA blocks the flow of current through the pore</a:t>
            </a:r>
            <a:endParaRPr lang="en-GB" sz="1200" dirty="0"/>
          </a:p>
        </p:txBody>
      </p:sp>
      <p:sp>
        <p:nvSpPr>
          <p:cNvPr id="11" name="TextBox 10">
            <a:extLst>
              <a:ext uri="{FF2B5EF4-FFF2-40B4-BE49-F238E27FC236}">
                <a16:creationId xmlns:a16="http://schemas.microsoft.com/office/drawing/2014/main" id="{D5772ED0-B852-446D-598C-F6FB1D3EF1F0}"/>
              </a:ext>
            </a:extLst>
          </p:cNvPr>
          <p:cNvSpPr txBox="1">
            <a:spLocks/>
          </p:cNvSpPr>
          <p:nvPr/>
        </p:nvSpPr>
        <p:spPr>
          <a:xfrm>
            <a:off x="8942831" y="4234724"/>
            <a:ext cx="2568797" cy="1446550"/>
          </a:xfrm>
          <a:prstGeom prst="rect">
            <a:avLst/>
          </a:prstGeom>
          <a:noFill/>
        </p:spPr>
        <p:txBody>
          <a:bodyPr wrap="square" rtlCol="0">
            <a:spAutoFit/>
          </a:bodyPr>
          <a:lstStyle/>
          <a:p>
            <a:pPr algn="l">
              <a:buClr>
                <a:schemeClr val="accent1"/>
              </a:buClr>
            </a:pPr>
            <a:r>
              <a:rPr lang="en-GB" sz="2400" b="1" dirty="0">
                <a:solidFill>
                  <a:schemeClr val="accent1"/>
                </a:solidFill>
              </a:rPr>
              <a:t>3.</a:t>
            </a:r>
          </a:p>
          <a:p>
            <a:pPr algn="l">
              <a:buClr>
                <a:schemeClr val="accent1"/>
              </a:buClr>
            </a:pPr>
            <a:r>
              <a:rPr lang="en-GB" sz="1600" dirty="0"/>
              <a:t>The changes in current are decoded into the DNA sequence – this is called basecalling</a:t>
            </a:r>
            <a:endParaRPr lang="en-GB" sz="1200" dirty="0"/>
          </a:p>
        </p:txBody>
      </p:sp>
      <p:pic>
        <p:nvPicPr>
          <p:cNvPr id="5" name="Picture 4" descr="A qr code on a white background&#10;&#10;Description automatically generated">
            <a:extLst>
              <a:ext uri="{FF2B5EF4-FFF2-40B4-BE49-F238E27FC236}">
                <a16:creationId xmlns:a16="http://schemas.microsoft.com/office/drawing/2014/main" id="{DEBD3AB0-8675-B9F6-FE16-5111A40DE8E8}"/>
              </a:ext>
            </a:extLst>
          </p:cNvPr>
          <p:cNvPicPr>
            <a:picLocks noGrp="1" noRot="1" noChangeAspect="1" noMove="1" noResize="1" noEditPoints="1" noAdjustHandles="1" noChangeArrowheads="1" noChangeShapeType="1" noCrop="1"/>
          </p:cNvPicPr>
          <p:nvPr/>
        </p:nvPicPr>
        <p:blipFill>
          <a:blip r:embed="rId6" cstate="hqprint">
            <a:extLst>
              <a:ext uri="{28A0092B-C50C-407E-A947-70E740481C1C}">
                <a14:useLocalDpi xmlns:a14="http://schemas.microsoft.com/office/drawing/2010/main"/>
              </a:ext>
            </a:extLst>
          </a:blip>
          <a:stretch>
            <a:fillRect/>
          </a:stretch>
        </p:blipFill>
        <p:spPr>
          <a:xfrm>
            <a:off x="679229" y="5321001"/>
            <a:ext cx="702000" cy="702000"/>
          </a:xfrm>
          <a:prstGeom prst="rect">
            <a:avLst/>
          </a:prstGeom>
        </p:spPr>
      </p:pic>
      <p:sp>
        <p:nvSpPr>
          <p:cNvPr id="14" name="TextBox 13">
            <a:extLst>
              <a:ext uri="{FF2B5EF4-FFF2-40B4-BE49-F238E27FC236}">
                <a16:creationId xmlns:a16="http://schemas.microsoft.com/office/drawing/2014/main" id="{B888B7B3-3D86-5A7B-E78B-4B40CEFF326D}"/>
              </a:ext>
            </a:extLst>
          </p:cNvPr>
          <p:cNvSpPr txBox="1">
            <a:spLocks noGrp="1" noRot="1" noMove="1" noResize="1" noEditPoints="1" noAdjustHandles="1" noChangeArrowheads="1" noChangeShapeType="1"/>
          </p:cNvSpPr>
          <p:nvPr/>
        </p:nvSpPr>
        <p:spPr>
          <a:xfrm>
            <a:off x="1381229" y="5746002"/>
            <a:ext cx="4621764" cy="276999"/>
          </a:xfrm>
          <a:prstGeom prst="rect">
            <a:avLst/>
          </a:prstGeom>
          <a:noFill/>
        </p:spPr>
        <p:txBody>
          <a:bodyPr wrap="square" rtlCol="0">
            <a:spAutoFit/>
          </a:bodyPr>
          <a:lstStyle/>
          <a:p>
            <a:pPr algn="l">
              <a:buClr>
                <a:schemeClr val="accent1"/>
              </a:buClr>
            </a:pPr>
            <a:r>
              <a:rPr lang="en-GB" sz="1200" dirty="0"/>
              <a:t>Watch the full video on how nanopore sequencing works</a:t>
            </a:r>
          </a:p>
        </p:txBody>
      </p:sp>
    </p:spTree>
    <p:extLst>
      <p:ext uri="{BB962C8B-B14F-4D97-AF65-F5344CB8AC3E}">
        <p14:creationId xmlns:p14="http://schemas.microsoft.com/office/powerpoint/2010/main" val="618818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4C5FDD9-69FA-4DBB-877B-1702C64EA5D7}"/>
              </a:ext>
            </a:extLst>
          </p:cNvPr>
          <p:cNvPicPr>
            <a:picLocks noChangeAspect="1"/>
          </p:cNvPicPr>
          <p:nvPr/>
        </p:nvPicPr>
        <p:blipFill>
          <a:blip r:embed="rId3"/>
          <a:stretch>
            <a:fillRect/>
          </a:stretch>
        </p:blipFill>
        <p:spPr>
          <a:xfrm>
            <a:off x="705266" y="1428305"/>
            <a:ext cx="5322269" cy="2993395"/>
          </a:xfrm>
          <a:prstGeom prst="rect">
            <a:avLst/>
          </a:prstGeom>
        </p:spPr>
      </p:pic>
      <p:sp>
        <p:nvSpPr>
          <p:cNvPr id="5" name="Title 4">
            <a:extLst>
              <a:ext uri="{FF2B5EF4-FFF2-40B4-BE49-F238E27FC236}">
                <a16:creationId xmlns:a16="http://schemas.microsoft.com/office/drawing/2014/main" id="{6ADACE25-79DA-42DC-9787-3E9BA0AF08F8}"/>
              </a:ext>
            </a:extLst>
          </p:cNvPr>
          <p:cNvSpPr>
            <a:spLocks noGrp="1"/>
          </p:cNvSpPr>
          <p:nvPr>
            <p:ph type="title"/>
          </p:nvPr>
        </p:nvSpPr>
        <p:spPr/>
        <p:txBody>
          <a:bodyPr>
            <a:normAutofit fontScale="90000"/>
          </a:bodyPr>
          <a:lstStyle/>
          <a:p>
            <a:r>
              <a:rPr lang="en-GB" dirty="0"/>
              <a:t>Preparing DNA for nanopore sequencing</a:t>
            </a:r>
          </a:p>
        </p:txBody>
      </p:sp>
      <p:cxnSp>
        <p:nvCxnSpPr>
          <p:cNvPr id="37" name="Straight Connector 36">
            <a:extLst>
              <a:ext uri="{FF2B5EF4-FFF2-40B4-BE49-F238E27FC236}">
                <a16:creationId xmlns:a16="http://schemas.microsoft.com/office/drawing/2014/main" id="{DB60A154-F4BA-487E-BEE2-D6C129060433}"/>
              </a:ext>
            </a:extLst>
          </p:cNvPr>
          <p:cNvCxnSpPr>
            <a:cxnSpLocks/>
            <a:stCxn id="2" idx="0"/>
          </p:cNvCxnSpPr>
          <p:nvPr/>
        </p:nvCxnSpPr>
        <p:spPr>
          <a:xfrm flipV="1">
            <a:off x="1664167" y="1618488"/>
            <a:ext cx="0" cy="3082415"/>
          </a:xfrm>
          <a:prstGeom prst="line">
            <a:avLst/>
          </a:prstGeom>
          <a:ln w="19050">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067B4C-AB07-4833-99F4-84B6F012AFB4}"/>
              </a:ext>
            </a:extLst>
          </p:cNvPr>
          <p:cNvCxnSpPr>
            <a:cxnSpLocks/>
          </p:cNvCxnSpPr>
          <p:nvPr/>
        </p:nvCxnSpPr>
        <p:spPr>
          <a:xfrm flipV="1">
            <a:off x="3148670" y="2792102"/>
            <a:ext cx="0" cy="1856098"/>
          </a:xfrm>
          <a:prstGeom prst="line">
            <a:avLst/>
          </a:prstGeom>
          <a:ln w="19050">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35D31A6-7FE4-9A01-1665-841631CCBDDD}"/>
              </a:ext>
            </a:extLst>
          </p:cNvPr>
          <p:cNvSpPr txBox="1"/>
          <p:nvPr/>
        </p:nvSpPr>
        <p:spPr>
          <a:xfrm>
            <a:off x="530899" y="4700903"/>
            <a:ext cx="2266535" cy="1077218"/>
          </a:xfrm>
          <a:prstGeom prst="rect">
            <a:avLst/>
          </a:prstGeom>
          <a:noFill/>
        </p:spPr>
        <p:txBody>
          <a:bodyPr wrap="square" rtlCol="0">
            <a:spAutoFit/>
          </a:bodyPr>
          <a:lstStyle/>
          <a:p>
            <a:pPr algn="ctr">
              <a:buClr>
                <a:schemeClr val="accent1"/>
              </a:buClr>
            </a:pPr>
            <a:r>
              <a:rPr lang="en-GB" sz="1600" b="1" dirty="0">
                <a:solidFill>
                  <a:schemeClr val="accent1"/>
                </a:solidFill>
              </a:rPr>
              <a:t>DNA strand</a:t>
            </a:r>
          </a:p>
          <a:p>
            <a:pPr algn="ctr">
              <a:buClr>
                <a:schemeClr val="accent1"/>
              </a:buClr>
            </a:pPr>
            <a:r>
              <a:rPr lang="en-GB" sz="1600" dirty="0"/>
              <a:t>Adapters with motor protein added to the end</a:t>
            </a:r>
          </a:p>
        </p:txBody>
      </p:sp>
      <p:sp>
        <p:nvSpPr>
          <p:cNvPr id="3" name="TextBox 2">
            <a:extLst>
              <a:ext uri="{FF2B5EF4-FFF2-40B4-BE49-F238E27FC236}">
                <a16:creationId xmlns:a16="http://schemas.microsoft.com/office/drawing/2014/main" id="{90CBFF87-7024-2D2B-3F7B-F14B95EB7349}"/>
              </a:ext>
            </a:extLst>
          </p:cNvPr>
          <p:cNvSpPr txBox="1"/>
          <p:nvPr/>
        </p:nvSpPr>
        <p:spPr>
          <a:xfrm>
            <a:off x="2797434" y="4700903"/>
            <a:ext cx="1917803" cy="830997"/>
          </a:xfrm>
          <a:prstGeom prst="rect">
            <a:avLst/>
          </a:prstGeom>
          <a:noFill/>
        </p:spPr>
        <p:txBody>
          <a:bodyPr wrap="square" rtlCol="0">
            <a:spAutoFit/>
          </a:bodyPr>
          <a:lstStyle/>
          <a:p>
            <a:pPr algn="ctr">
              <a:buClr>
                <a:schemeClr val="accent1"/>
              </a:buClr>
            </a:pPr>
            <a:r>
              <a:rPr lang="en-GB" sz="1600" b="1" dirty="0">
                <a:solidFill>
                  <a:schemeClr val="accent1"/>
                </a:solidFill>
              </a:rPr>
              <a:t>Motor protein</a:t>
            </a:r>
          </a:p>
          <a:p>
            <a:pPr algn="ctr">
              <a:buClr>
                <a:schemeClr val="accent1"/>
              </a:buClr>
            </a:pPr>
            <a:r>
              <a:rPr lang="en-GB" sz="1600" dirty="0"/>
              <a:t>Moves the DNA through the pore</a:t>
            </a:r>
          </a:p>
        </p:txBody>
      </p:sp>
      <p:grpSp>
        <p:nvGrpSpPr>
          <p:cNvPr id="15" name="Group 14">
            <a:extLst>
              <a:ext uri="{FF2B5EF4-FFF2-40B4-BE49-F238E27FC236}">
                <a16:creationId xmlns:a16="http://schemas.microsoft.com/office/drawing/2014/main" id="{A45AD828-E9CD-10E4-555E-039B03FEC2E2}"/>
              </a:ext>
            </a:extLst>
          </p:cNvPr>
          <p:cNvGrpSpPr/>
          <p:nvPr/>
        </p:nvGrpSpPr>
        <p:grpSpPr>
          <a:xfrm>
            <a:off x="6280487" y="1338030"/>
            <a:ext cx="5375183" cy="4510320"/>
            <a:chOff x="6379640" y="1338030"/>
            <a:chExt cx="5375183" cy="4510320"/>
          </a:xfrm>
        </p:grpSpPr>
        <p:grpSp>
          <p:nvGrpSpPr>
            <p:cNvPr id="13" name="Group 12">
              <a:extLst>
                <a:ext uri="{FF2B5EF4-FFF2-40B4-BE49-F238E27FC236}">
                  <a16:creationId xmlns:a16="http://schemas.microsoft.com/office/drawing/2014/main" id="{662AA3AB-E074-9B4F-DF88-E8BE9BB578FA}"/>
                </a:ext>
              </a:extLst>
            </p:cNvPr>
            <p:cNvGrpSpPr/>
            <p:nvPr/>
          </p:nvGrpSpPr>
          <p:grpSpPr>
            <a:xfrm>
              <a:off x="6379640" y="1338030"/>
              <a:ext cx="5375183" cy="4510320"/>
              <a:chOff x="6379640" y="1338030"/>
              <a:chExt cx="5375183" cy="4510320"/>
            </a:xfrm>
          </p:grpSpPr>
          <p:pic>
            <p:nvPicPr>
              <p:cNvPr id="9" name="Picture 8">
                <a:extLst>
                  <a:ext uri="{FF2B5EF4-FFF2-40B4-BE49-F238E27FC236}">
                    <a16:creationId xmlns:a16="http://schemas.microsoft.com/office/drawing/2014/main" id="{E2A50474-07C6-43DC-A722-BCEAEFA1E8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32553" y="1338030"/>
                <a:ext cx="5322270" cy="4510320"/>
              </a:xfrm>
              <a:prstGeom prst="rect">
                <a:avLst/>
              </a:prstGeom>
            </p:spPr>
          </p:pic>
          <p:sp>
            <p:nvSpPr>
              <p:cNvPr id="35" name="Rectangle 34">
                <a:extLst>
                  <a:ext uri="{FF2B5EF4-FFF2-40B4-BE49-F238E27FC236}">
                    <a16:creationId xmlns:a16="http://schemas.microsoft.com/office/drawing/2014/main" id="{88DF159D-1FD4-4359-990B-131171F1BA35}"/>
                  </a:ext>
                </a:extLst>
              </p:cNvPr>
              <p:cNvSpPr/>
              <p:nvPr/>
            </p:nvSpPr>
            <p:spPr>
              <a:xfrm>
                <a:off x="6859596" y="1338030"/>
                <a:ext cx="2216634"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36" name="Rectangle 35">
                <a:extLst>
                  <a:ext uri="{FF2B5EF4-FFF2-40B4-BE49-F238E27FC236}">
                    <a16:creationId xmlns:a16="http://schemas.microsoft.com/office/drawing/2014/main" id="{D4D893D7-37E3-4053-8AC3-A704C6AAC2BD}"/>
                  </a:ext>
                </a:extLst>
              </p:cNvPr>
              <p:cNvSpPr/>
              <p:nvPr/>
            </p:nvSpPr>
            <p:spPr>
              <a:xfrm>
                <a:off x="9446388" y="1412227"/>
                <a:ext cx="2274489"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8" name="TextBox 27">
                <a:extLst>
                  <a:ext uri="{FF2B5EF4-FFF2-40B4-BE49-F238E27FC236}">
                    <a16:creationId xmlns:a16="http://schemas.microsoft.com/office/drawing/2014/main" id="{526B1A5D-E940-42BD-BAF4-641FE98E88F6}"/>
                  </a:ext>
                </a:extLst>
              </p:cNvPr>
              <p:cNvSpPr txBox="1"/>
              <p:nvPr/>
            </p:nvSpPr>
            <p:spPr>
              <a:xfrm>
                <a:off x="7317944" y="1407736"/>
                <a:ext cx="2011439" cy="338554"/>
              </a:xfrm>
              <a:prstGeom prst="rect">
                <a:avLst/>
              </a:prstGeom>
              <a:solidFill>
                <a:schemeClr val="bg1"/>
              </a:solidFill>
            </p:spPr>
            <p:txBody>
              <a:bodyPr wrap="square" rtlCol="0">
                <a:spAutoFit/>
              </a:bodyPr>
              <a:lstStyle/>
              <a:p>
                <a:pPr algn="ctr">
                  <a:buClr>
                    <a:schemeClr val="accent1"/>
                  </a:buClr>
                </a:pPr>
                <a:r>
                  <a:rPr lang="en-GB" sz="1600" b="1" dirty="0">
                    <a:solidFill>
                      <a:schemeClr val="accent1"/>
                    </a:solidFill>
                  </a:rPr>
                  <a:t>Enzyme complex</a:t>
                </a:r>
              </a:p>
            </p:txBody>
          </p:sp>
          <p:sp>
            <p:nvSpPr>
              <p:cNvPr id="29" name="TextBox 28">
                <a:extLst>
                  <a:ext uri="{FF2B5EF4-FFF2-40B4-BE49-F238E27FC236}">
                    <a16:creationId xmlns:a16="http://schemas.microsoft.com/office/drawing/2014/main" id="{E16D4D6C-BDA6-45B5-86E6-CEB1BE7DCBA6}"/>
                  </a:ext>
                </a:extLst>
              </p:cNvPr>
              <p:cNvSpPr txBox="1"/>
              <p:nvPr/>
            </p:nvSpPr>
            <p:spPr>
              <a:xfrm>
                <a:off x="9594380" y="1407736"/>
                <a:ext cx="1552575" cy="338554"/>
              </a:xfrm>
              <a:prstGeom prst="rect">
                <a:avLst/>
              </a:prstGeom>
              <a:solidFill>
                <a:schemeClr val="bg1"/>
              </a:solidFill>
            </p:spPr>
            <p:txBody>
              <a:bodyPr wrap="square" rtlCol="0">
                <a:spAutoFit/>
              </a:bodyPr>
              <a:lstStyle/>
              <a:p>
                <a:pPr algn="ctr">
                  <a:buClr>
                    <a:schemeClr val="accent1"/>
                  </a:buClr>
                </a:pPr>
                <a:r>
                  <a:rPr lang="en-GB" sz="1600" b="1" dirty="0">
                    <a:solidFill>
                      <a:schemeClr val="accent1"/>
                    </a:solidFill>
                  </a:rPr>
                  <a:t>DNA</a:t>
                </a:r>
                <a:endParaRPr lang="en-GB" sz="1400" b="1" dirty="0">
                  <a:solidFill>
                    <a:schemeClr val="accent1"/>
                  </a:solidFill>
                </a:endParaRPr>
              </a:p>
            </p:txBody>
          </p:sp>
          <p:sp>
            <p:nvSpPr>
              <p:cNvPr id="33" name="Rectangle 32">
                <a:extLst>
                  <a:ext uri="{FF2B5EF4-FFF2-40B4-BE49-F238E27FC236}">
                    <a16:creationId xmlns:a16="http://schemas.microsoft.com/office/drawing/2014/main" id="{03466498-24EC-4501-BB9E-0A9ED316B5A9}"/>
                  </a:ext>
                </a:extLst>
              </p:cNvPr>
              <p:cNvSpPr/>
              <p:nvPr/>
            </p:nvSpPr>
            <p:spPr>
              <a:xfrm>
                <a:off x="6379640" y="3920729"/>
                <a:ext cx="2554810" cy="602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E7DEA413-07FA-485E-B87E-9E75F1E3AB2F}"/>
                  </a:ext>
                </a:extLst>
              </p:cNvPr>
              <p:cNvSpPr txBox="1"/>
              <p:nvPr/>
            </p:nvSpPr>
            <p:spPr>
              <a:xfrm>
                <a:off x="9922590" y="2574920"/>
                <a:ext cx="1210485" cy="584775"/>
              </a:xfrm>
              <a:prstGeom prst="rect">
                <a:avLst/>
              </a:prstGeom>
              <a:solidFill>
                <a:schemeClr val="bg1"/>
              </a:solidFill>
            </p:spPr>
            <p:txBody>
              <a:bodyPr wrap="square" rtlCol="0">
                <a:spAutoFit/>
              </a:bodyPr>
              <a:lstStyle/>
              <a:p>
                <a:pPr algn="l">
                  <a:buClr>
                    <a:schemeClr val="accent1"/>
                  </a:buClr>
                </a:pPr>
                <a:r>
                  <a:rPr lang="en-GB" sz="1600" dirty="0">
                    <a:solidFill>
                      <a:schemeClr val="tx2"/>
                    </a:solidFill>
                  </a:rPr>
                  <a:t>1. Cuts DNA</a:t>
                </a:r>
              </a:p>
            </p:txBody>
          </p:sp>
          <p:sp>
            <p:nvSpPr>
              <p:cNvPr id="31" name="TextBox 30">
                <a:extLst>
                  <a:ext uri="{FF2B5EF4-FFF2-40B4-BE49-F238E27FC236}">
                    <a16:creationId xmlns:a16="http://schemas.microsoft.com/office/drawing/2014/main" id="{6986A260-7BD1-4B0E-8D47-2D948FA5DFD1}"/>
                  </a:ext>
                </a:extLst>
              </p:cNvPr>
              <p:cNvSpPr txBox="1"/>
              <p:nvPr/>
            </p:nvSpPr>
            <p:spPr>
              <a:xfrm>
                <a:off x="9307873" y="3842219"/>
                <a:ext cx="1398842" cy="584775"/>
              </a:xfrm>
              <a:prstGeom prst="rect">
                <a:avLst/>
              </a:prstGeom>
              <a:solidFill>
                <a:schemeClr val="bg1"/>
              </a:solidFill>
            </p:spPr>
            <p:txBody>
              <a:bodyPr wrap="square" rtlCol="0">
                <a:spAutoFit/>
              </a:bodyPr>
              <a:lstStyle/>
              <a:p>
                <a:pPr algn="l">
                  <a:buClr>
                    <a:schemeClr val="accent1"/>
                  </a:buClr>
                </a:pPr>
                <a:r>
                  <a:rPr lang="en-GB" sz="1600" dirty="0">
                    <a:solidFill>
                      <a:schemeClr val="tx2"/>
                    </a:solidFill>
                  </a:rPr>
                  <a:t>2. Adds “glue”</a:t>
                </a:r>
              </a:p>
            </p:txBody>
          </p:sp>
          <p:sp>
            <p:nvSpPr>
              <p:cNvPr id="34" name="Rectangle 33">
                <a:extLst>
                  <a:ext uri="{FF2B5EF4-FFF2-40B4-BE49-F238E27FC236}">
                    <a16:creationId xmlns:a16="http://schemas.microsoft.com/office/drawing/2014/main" id="{B88C615F-C0DA-47A0-9993-ACFBAF8798F0}"/>
                  </a:ext>
                </a:extLst>
              </p:cNvPr>
              <p:cNvSpPr/>
              <p:nvPr/>
            </p:nvSpPr>
            <p:spPr>
              <a:xfrm>
                <a:off x="6819694" y="4864971"/>
                <a:ext cx="2114756"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BDE32196-2778-4BDC-B052-69ED7B146EF2}"/>
                  </a:ext>
                </a:extLst>
              </p:cNvPr>
              <p:cNvSpPr txBox="1"/>
              <p:nvPr/>
            </p:nvSpPr>
            <p:spPr>
              <a:xfrm>
                <a:off x="7408374" y="4847426"/>
                <a:ext cx="1883963" cy="584775"/>
              </a:xfrm>
              <a:prstGeom prst="rect">
                <a:avLst/>
              </a:prstGeom>
              <a:solidFill>
                <a:schemeClr val="bg1"/>
              </a:solidFill>
            </p:spPr>
            <p:txBody>
              <a:bodyPr wrap="square" rtlCol="0">
                <a:spAutoFit/>
              </a:bodyPr>
              <a:lstStyle/>
              <a:p>
                <a:pPr algn="l">
                  <a:buClr>
                    <a:schemeClr val="accent1"/>
                  </a:buClr>
                </a:pPr>
                <a:r>
                  <a:rPr lang="en-GB" sz="1600" dirty="0">
                    <a:solidFill>
                      <a:schemeClr val="tx2"/>
                    </a:solidFill>
                  </a:rPr>
                  <a:t>3. “Sticks” on adapters</a:t>
                </a:r>
              </a:p>
            </p:txBody>
          </p:sp>
        </p:grpSp>
        <p:sp>
          <p:nvSpPr>
            <p:cNvPr id="14" name="Rectangle 13">
              <a:extLst>
                <a:ext uri="{FF2B5EF4-FFF2-40B4-BE49-F238E27FC236}">
                  <a16:creationId xmlns:a16="http://schemas.microsoft.com/office/drawing/2014/main" id="{44415BB9-B850-E19B-C411-DBC1326C24F7}"/>
                </a:ext>
              </a:extLst>
            </p:cNvPr>
            <p:cNvSpPr/>
            <p:nvPr/>
          </p:nvSpPr>
          <p:spPr>
            <a:xfrm>
              <a:off x="7110175" y="4898022"/>
              <a:ext cx="193881"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32943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BFA97-74BE-91C6-D76F-897804D1EA6C}"/>
              </a:ext>
            </a:extLst>
          </p:cNvPr>
          <p:cNvSpPr>
            <a:spLocks noGrp="1"/>
          </p:cNvSpPr>
          <p:nvPr>
            <p:ph type="title"/>
          </p:nvPr>
        </p:nvSpPr>
        <p:spPr/>
        <p:txBody>
          <a:bodyPr>
            <a:normAutofit fontScale="90000"/>
          </a:bodyPr>
          <a:lstStyle/>
          <a:p>
            <a:r>
              <a:rPr lang="en-GB" dirty="0"/>
              <a:t>How does basecalling of nanopore data work?</a:t>
            </a:r>
          </a:p>
        </p:txBody>
      </p:sp>
      <p:sp>
        <p:nvSpPr>
          <p:cNvPr id="4" name="Text Placeholder 3">
            <a:extLst>
              <a:ext uri="{FF2B5EF4-FFF2-40B4-BE49-F238E27FC236}">
                <a16:creationId xmlns:a16="http://schemas.microsoft.com/office/drawing/2014/main" id="{8A683D13-0294-92F1-0D7D-E58A5ED6D63D}"/>
              </a:ext>
            </a:extLst>
          </p:cNvPr>
          <p:cNvSpPr>
            <a:spLocks noGrp="1"/>
          </p:cNvSpPr>
          <p:nvPr>
            <p:ph type="body" sz="quarter" idx="13"/>
          </p:nvPr>
        </p:nvSpPr>
        <p:spPr>
          <a:xfrm>
            <a:off x="679229" y="1032190"/>
            <a:ext cx="10833542" cy="461781"/>
          </a:xfrm>
        </p:spPr>
        <p:txBody>
          <a:bodyPr/>
          <a:lstStyle/>
          <a:p>
            <a:r>
              <a:rPr lang="en-GB" dirty="0"/>
              <a:t>The shadow puppet analogy</a:t>
            </a:r>
          </a:p>
        </p:txBody>
      </p:sp>
      <p:sp>
        <p:nvSpPr>
          <p:cNvPr id="8" name="TextBox 7">
            <a:extLst>
              <a:ext uri="{FF2B5EF4-FFF2-40B4-BE49-F238E27FC236}">
                <a16:creationId xmlns:a16="http://schemas.microsoft.com/office/drawing/2014/main" id="{2F864135-7191-4C95-E52A-83E850CC32FF}"/>
              </a:ext>
            </a:extLst>
          </p:cNvPr>
          <p:cNvSpPr txBox="1"/>
          <p:nvPr/>
        </p:nvSpPr>
        <p:spPr>
          <a:xfrm>
            <a:off x="679229" y="4274778"/>
            <a:ext cx="3384772" cy="1323439"/>
          </a:xfrm>
          <a:prstGeom prst="rect">
            <a:avLst/>
          </a:prstGeom>
          <a:noFill/>
        </p:spPr>
        <p:txBody>
          <a:bodyPr wrap="square" rtlCol="0">
            <a:spAutoFit/>
          </a:bodyPr>
          <a:lstStyle/>
          <a:p>
            <a:pPr algn="ctr">
              <a:buClr>
                <a:schemeClr val="accent1"/>
              </a:buClr>
            </a:pPr>
            <a:r>
              <a:rPr lang="en-GB" sz="1600" dirty="0"/>
              <a:t>The hands block the light</a:t>
            </a:r>
          </a:p>
          <a:p>
            <a:pPr algn="ctr">
              <a:buClr>
                <a:schemeClr val="accent1"/>
              </a:buClr>
            </a:pPr>
            <a:endParaRPr lang="en-GB" sz="1600" dirty="0"/>
          </a:p>
          <a:p>
            <a:pPr algn="ctr">
              <a:buClr>
                <a:schemeClr val="accent1"/>
              </a:buClr>
            </a:pPr>
            <a:r>
              <a:rPr lang="en-GB" sz="1600" dirty="0"/>
              <a:t>Because the hands are a certain shape, it creates a shadow we recognise</a:t>
            </a:r>
            <a:endParaRPr lang="en-GB" sz="1200" dirty="0"/>
          </a:p>
        </p:txBody>
      </p:sp>
      <p:pic>
        <p:nvPicPr>
          <p:cNvPr id="10" name="Picture 9">
            <a:extLst>
              <a:ext uri="{FF2B5EF4-FFF2-40B4-BE49-F238E27FC236}">
                <a16:creationId xmlns:a16="http://schemas.microsoft.com/office/drawing/2014/main" id="{B41D0464-A2AD-4E23-74A0-88010B993C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229" y="1441394"/>
            <a:ext cx="3464224" cy="2801259"/>
          </a:xfrm>
          <a:prstGeom prst="rect">
            <a:avLst/>
          </a:prstGeom>
          <a:effectLst>
            <a:outerShdw blurRad="50800" dist="38100" dir="2700000" algn="tl" rotWithShape="0">
              <a:prstClr val="black">
                <a:alpha val="40000"/>
              </a:prstClr>
            </a:outerShdw>
          </a:effectLst>
        </p:spPr>
      </p:pic>
      <p:pic>
        <p:nvPicPr>
          <p:cNvPr id="11" name="Content Placeholder 9" descr="A picture containing cake, birthday, candle, decorated&#10;&#10;Description automatically generated">
            <a:extLst>
              <a:ext uri="{FF2B5EF4-FFF2-40B4-BE49-F238E27FC236}">
                <a16:creationId xmlns:a16="http://schemas.microsoft.com/office/drawing/2014/main" id="{974AE82A-FDCD-8768-4F96-9DC660DACEF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3017" r="8985"/>
          <a:stretch/>
        </p:blipFill>
        <p:spPr>
          <a:xfrm>
            <a:off x="4403614" y="1441394"/>
            <a:ext cx="3384772" cy="2801259"/>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908A857B-069E-A0C7-ED86-010C2752B6F7}"/>
              </a:ext>
            </a:extLst>
          </p:cNvPr>
          <p:cNvSpPr txBox="1"/>
          <p:nvPr/>
        </p:nvSpPr>
        <p:spPr>
          <a:xfrm>
            <a:off x="4403615" y="4331623"/>
            <a:ext cx="3384771" cy="1569660"/>
          </a:xfrm>
          <a:prstGeom prst="rect">
            <a:avLst/>
          </a:prstGeom>
          <a:noFill/>
        </p:spPr>
        <p:txBody>
          <a:bodyPr wrap="square" rtlCol="0">
            <a:spAutoFit/>
          </a:bodyPr>
          <a:lstStyle/>
          <a:p>
            <a:pPr algn="ctr">
              <a:buClr>
                <a:schemeClr val="accent1"/>
              </a:buClr>
            </a:pPr>
            <a:r>
              <a:rPr lang="en-GB" sz="1600" dirty="0"/>
              <a:t>Each base of DNA blocks the current</a:t>
            </a:r>
          </a:p>
          <a:p>
            <a:pPr algn="ctr">
              <a:buClr>
                <a:schemeClr val="accent1"/>
              </a:buClr>
            </a:pPr>
            <a:endParaRPr lang="en-GB" sz="1600" dirty="0"/>
          </a:p>
          <a:p>
            <a:pPr algn="ctr">
              <a:buClr>
                <a:schemeClr val="accent1"/>
              </a:buClr>
            </a:pPr>
            <a:r>
              <a:rPr lang="en-GB" sz="1600" dirty="0"/>
              <a:t>Because the bases are a certain shape and size, it creates a signal we can recognise </a:t>
            </a:r>
            <a:endParaRPr lang="en-GB" sz="1200" dirty="0"/>
          </a:p>
        </p:txBody>
      </p:sp>
      <p:pic>
        <p:nvPicPr>
          <p:cNvPr id="13" name="Picture 12">
            <a:extLst>
              <a:ext uri="{FF2B5EF4-FFF2-40B4-BE49-F238E27FC236}">
                <a16:creationId xmlns:a16="http://schemas.microsoft.com/office/drawing/2014/main" id="{3EF55CB6-93F8-040C-C6AB-8F1273992AD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
          <a:stretch/>
        </p:blipFill>
        <p:spPr>
          <a:xfrm>
            <a:off x="8848639" y="4816992"/>
            <a:ext cx="2461624" cy="1122474"/>
          </a:xfrm>
          <a:prstGeom prst="rect">
            <a:avLst/>
          </a:prstGeom>
        </p:spPr>
      </p:pic>
      <p:pic>
        <p:nvPicPr>
          <p:cNvPr id="16" name="Picture 15" descr="A blue spiral structure on a black background&#10;&#10;Description automatically generated">
            <a:extLst>
              <a:ext uri="{FF2B5EF4-FFF2-40B4-BE49-F238E27FC236}">
                <a16:creationId xmlns:a16="http://schemas.microsoft.com/office/drawing/2014/main" id="{D1523B78-EEAB-6D4D-0D5F-F1EA19BDEF2D}"/>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ackgroundRemoval t="18000" b="100000" l="0" r="100000">
                        <a14:foregroundMark x1="78322" y1="35600" x2="94755" y2="33200"/>
                        <a14:foregroundMark x1="80070" y1="36400" x2="91608" y2="37200"/>
                        <a14:foregroundMark x1="79021" y1="36400" x2="86014" y2="39600"/>
                      </a14:backgroundRemoval>
                    </a14:imgEffect>
                    <a14:imgEffect>
                      <a14:saturation sat="400000"/>
                    </a14:imgEffect>
                  </a14:imgLayer>
                </a14:imgProps>
              </a:ext>
              <a:ext uri="{28A0092B-C50C-407E-A947-70E740481C1C}">
                <a14:useLocalDpi xmlns:a14="http://schemas.microsoft.com/office/drawing/2010/main"/>
              </a:ext>
            </a:extLst>
          </a:blip>
          <a:srcRect/>
          <a:stretch/>
        </p:blipFill>
        <p:spPr>
          <a:xfrm rot="19266213">
            <a:off x="7786623" y="1466710"/>
            <a:ext cx="2002686" cy="1752526"/>
          </a:xfrm>
          <a:prstGeom prst="rect">
            <a:avLst/>
          </a:prstGeom>
        </p:spPr>
      </p:pic>
      <p:pic>
        <p:nvPicPr>
          <p:cNvPr id="17" name="Picture 16">
            <a:extLst>
              <a:ext uri="{FF2B5EF4-FFF2-40B4-BE49-F238E27FC236}">
                <a16:creationId xmlns:a16="http://schemas.microsoft.com/office/drawing/2014/main" id="{8392A732-DAED-7EAD-64ED-A913666A7123}"/>
              </a:ext>
            </a:extLst>
          </p:cNvPr>
          <p:cNvPicPr>
            <a:picLocks noChangeAspect="1"/>
          </p:cNvPicPr>
          <p:nvPr/>
        </p:nvPicPr>
        <p:blipFill>
          <a:blip r:embed="rId8" cstate="hqprint">
            <a:biLevel thresh="50000"/>
            <a:extLst>
              <a:ext uri="{28A0092B-C50C-407E-A947-70E740481C1C}">
                <a14:useLocalDpi xmlns:a14="http://schemas.microsoft.com/office/drawing/2010/main"/>
              </a:ext>
            </a:extLst>
          </a:blip>
          <a:stretch>
            <a:fillRect/>
          </a:stretch>
        </p:blipFill>
        <p:spPr>
          <a:xfrm>
            <a:off x="8920442" y="3418205"/>
            <a:ext cx="2542649" cy="795467"/>
          </a:xfrm>
          <a:prstGeom prst="rect">
            <a:avLst/>
          </a:prstGeom>
          <a:ln w="28575">
            <a:noFill/>
          </a:ln>
        </p:spPr>
      </p:pic>
      <p:sp>
        <p:nvSpPr>
          <p:cNvPr id="18" name="Arc 17">
            <a:extLst>
              <a:ext uri="{FF2B5EF4-FFF2-40B4-BE49-F238E27FC236}">
                <a16:creationId xmlns:a16="http://schemas.microsoft.com/office/drawing/2014/main" id="{A8B8CC00-11C1-96D5-3BA7-8E74E82996A1}"/>
              </a:ext>
            </a:extLst>
          </p:cNvPr>
          <p:cNvSpPr/>
          <p:nvPr/>
        </p:nvSpPr>
        <p:spPr>
          <a:xfrm rot="21346338">
            <a:off x="9789006" y="2140450"/>
            <a:ext cx="1348870" cy="1348870"/>
          </a:xfrm>
          <a:prstGeom prst="arc">
            <a:avLst>
              <a:gd name="adj1" fmla="val 16610135"/>
              <a:gd name="adj2" fmla="val 3174987"/>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Arc 19">
            <a:extLst>
              <a:ext uri="{FF2B5EF4-FFF2-40B4-BE49-F238E27FC236}">
                <a16:creationId xmlns:a16="http://schemas.microsoft.com/office/drawing/2014/main" id="{7F394099-22FA-14FD-824F-70D209A1ECF0}"/>
              </a:ext>
            </a:extLst>
          </p:cNvPr>
          <p:cNvSpPr/>
          <p:nvPr/>
        </p:nvSpPr>
        <p:spPr>
          <a:xfrm rot="19057613" flipH="1">
            <a:off x="8325459" y="3805754"/>
            <a:ext cx="1348870" cy="1348870"/>
          </a:xfrm>
          <a:prstGeom prst="arc">
            <a:avLst>
              <a:gd name="adj1" fmla="val 15487318"/>
              <a:gd name="adj2" fmla="val 1626045"/>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TextBox 21">
            <a:extLst>
              <a:ext uri="{FF2B5EF4-FFF2-40B4-BE49-F238E27FC236}">
                <a16:creationId xmlns:a16="http://schemas.microsoft.com/office/drawing/2014/main" id="{65C3A6B8-C4D7-DF4C-4B9A-71299485BEA3}"/>
              </a:ext>
            </a:extLst>
          </p:cNvPr>
          <p:cNvSpPr txBox="1"/>
          <p:nvPr/>
        </p:nvSpPr>
        <p:spPr>
          <a:xfrm>
            <a:off x="9059311" y="3134247"/>
            <a:ext cx="1931542" cy="338554"/>
          </a:xfrm>
          <a:prstGeom prst="rect">
            <a:avLst/>
          </a:prstGeom>
          <a:noFill/>
        </p:spPr>
        <p:txBody>
          <a:bodyPr wrap="square" rtlCol="0">
            <a:spAutoFit/>
          </a:bodyPr>
          <a:lstStyle/>
          <a:p>
            <a:pPr algn="r">
              <a:buClr>
                <a:schemeClr val="accent1"/>
              </a:buClr>
            </a:pPr>
            <a:r>
              <a:rPr lang="en-GB" sz="1600" b="1">
                <a:solidFill>
                  <a:schemeClr val="accent1"/>
                </a:solidFill>
              </a:rPr>
              <a:t>…into current…</a:t>
            </a:r>
          </a:p>
        </p:txBody>
      </p:sp>
      <p:sp>
        <p:nvSpPr>
          <p:cNvPr id="23" name="TextBox 22">
            <a:extLst>
              <a:ext uri="{FF2B5EF4-FFF2-40B4-BE49-F238E27FC236}">
                <a16:creationId xmlns:a16="http://schemas.microsoft.com/office/drawing/2014/main" id="{D775C188-B427-2911-1A36-A8A82DEA2922}"/>
              </a:ext>
            </a:extLst>
          </p:cNvPr>
          <p:cNvSpPr txBox="1"/>
          <p:nvPr/>
        </p:nvSpPr>
        <p:spPr>
          <a:xfrm>
            <a:off x="8415204" y="4232217"/>
            <a:ext cx="2217000" cy="584775"/>
          </a:xfrm>
          <a:prstGeom prst="rect">
            <a:avLst/>
          </a:prstGeom>
          <a:noFill/>
        </p:spPr>
        <p:txBody>
          <a:bodyPr wrap="square" rtlCol="0">
            <a:spAutoFit/>
          </a:bodyPr>
          <a:lstStyle/>
          <a:p>
            <a:pPr algn="l">
              <a:buClr>
                <a:schemeClr val="accent1"/>
              </a:buClr>
            </a:pPr>
            <a:r>
              <a:rPr lang="en-GB" sz="1600" b="1">
                <a:solidFill>
                  <a:schemeClr val="accent1"/>
                </a:solidFill>
              </a:rPr>
              <a:t>…and the current into bases</a:t>
            </a:r>
          </a:p>
        </p:txBody>
      </p:sp>
      <p:sp>
        <p:nvSpPr>
          <p:cNvPr id="2" name="TextBox 1">
            <a:extLst>
              <a:ext uri="{FF2B5EF4-FFF2-40B4-BE49-F238E27FC236}">
                <a16:creationId xmlns:a16="http://schemas.microsoft.com/office/drawing/2014/main" id="{512EF7DC-994A-7AAD-2D2D-D1464DF69314}"/>
              </a:ext>
            </a:extLst>
          </p:cNvPr>
          <p:cNvSpPr txBox="1"/>
          <p:nvPr/>
        </p:nvSpPr>
        <p:spPr>
          <a:xfrm>
            <a:off x="9294231" y="1420682"/>
            <a:ext cx="1931542" cy="338554"/>
          </a:xfrm>
          <a:prstGeom prst="rect">
            <a:avLst/>
          </a:prstGeom>
          <a:noFill/>
        </p:spPr>
        <p:txBody>
          <a:bodyPr wrap="square" rtlCol="0">
            <a:spAutoFit/>
          </a:bodyPr>
          <a:lstStyle/>
          <a:p>
            <a:pPr>
              <a:buClr>
                <a:schemeClr val="accent1"/>
              </a:buClr>
            </a:pPr>
            <a:r>
              <a:rPr lang="en-GB" sz="1600" b="1" dirty="0">
                <a:solidFill>
                  <a:schemeClr val="accent1"/>
                </a:solidFill>
              </a:rPr>
              <a:t>DNA…</a:t>
            </a:r>
          </a:p>
        </p:txBody>
      </p:sp>
    </p:spTree>
    <p:extLst>
      <p:ext uri="{BB962C8B-B14F-4D97-AF65-F5344CB8AC3E}">
        <p14:creationId xmlns:p14="http://schemas.microsoft.com/office/powerpoint/2010/main" val="2556044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20" grpId="0" animBg="1"/>
      <p:bldP spid="22" grpId="0"/>
      <p:bldP spid="23"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3600-722E-694C-A60F-3C7B4C6360BF}"/>
              </a:ext>
            </a:extLst>
          </p:cNvPr>
          <p:cNvSpPr>
            <a:spLocks noGrp="1"/>
          </p:cNvSpPr>
          <p:nvPr>
            <p:ph type="title"/>
          </p:nvPr>
        </p:nvSpPr>
        <p:spPr/>
        <p:txBody>
          <a:bodyPr>
            <a:normAutofit fontScale="90000"/>
          </a:bodyPr>
          <a:lstStyle/>
          <a:p>
            <a:r>
              <a:rPr lang="en-GB" dirty="0"/>
              <a:t>Where do nanopores come from?</a:t>
            </a:r>
          </a:p>
        </p:txBody>
      </p:sp>
      <p:sp>
        <p:nvSpPr>
          <p:cNvPr id="14" name="Text Placeholder 13">
            <a:extLst>
              <a:ext uri="{FF2B5EF4-FFF2-40B4-BE49-F238E27FC236}">
                <a16:creationId xmlns:a16="http://schemas.microsoft.com/office/drawing/2014/main" id="{A637D799-5903-8A8E-E7EA-E4162435A7CA}"/>
              </a:ext>
            </a:extLst>
          </p:cNvPr>
          <p:cNvSpPr>
            <a:spLocks noGrp="1"/>
          </p:cNvSpPr>
          <p:nvPr>
            <p:ph type="body" sz="quarter" idx="13"/>
          </p:nvPr>
        </p:nvSpPr>
        <p:spPr>
          <a:xfrm>
            <a:off x="998057" y="1000716"/>
            <a:ext cx="10833542" cy="461781"/>
          </a:xfrm>
        </p:spPr>
        <p:txBody>
          <a:bodyPr/>
          <a:lstStyle/>
          <a:p>
            <a:r>
              <a:rPr lang="en-GB" dirty="0"/>
              <a:t>They exist in nature but are engineered for nanopore sequencing</a:t>
            </a:r>
          </a:p>
        </p:txBody>
      </p:sp>
      <p:grpSp>
        <p:nvGrpSpPr>
          <p:cNvPr id="8" name="Group 7">
            <a:extLst>
              <a:ext uri="{FF2B5EF4-FFF2-40B4-BE49-F238E27FC236}">
                <a16:creationId xmlns:a16="http://schemas.microsoft.com/office/drawing/2014/main" id="{5F0B1DEF-C6A7-9B4E-22C9-A11D5F005A79}"/>
              </a:ext>
            </a:extLst>
          </p:cNvPr>
          <p:cNvGrpSpPr>
            <a:grpSpLocks noChangeAspect="1"/>
          </p:cNvGrpSpPr>
          <p:nvPr/>
        </p:nvGrpSpPr>
        <p:grpSpPr>
          <a:xfrm>
            <a:off x="778061" y="2759130"/>
            <a:ext cx="6275882" cy="2031292"/>
            <a:chOff x="179512" y="2571750"/>
            <a:chExt cx="6603747" cy="2137410"/>
          </a:xfrm>
        </p:grpSpPr>
        <p:pic>
          <p:nvPicPr>
            <p:cNvPr id="9" name="Picture 2" descr="C:\Users\LJayasinghe\Desktop\Pore pics\R9\cartoon full-top-grey.png">
              <a:extLst>
                <a:ext uri="{FF2B5EF4-FFF2-40B4-BE49-F238E27FC236}">
                  <a16:creationId xmlns:a16="http://schemas.microsoft.com/office/drawing/2014/main" id="{4780EC25-777F-12AD-CB45-1A9620EC3C3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411760" y="2571750"/>
              <a:ext cx="2171123" cy="21374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LJayasinghe\Desktop\Pore pics\R9\cartoon full-grey.png">
              <a:extLst>
                <a:ext uri="{FF2B5EF4-FFF2-40B4-BE49-F238E27FC236}">
                  <a16:creationId xmlns:a16="http://schemas.microsoft.com/office/drawing/2014/main" id="{9607DAFB-50E6-D0FC-3AC4-A0F413056C1D}"/>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rot="120000">
              <a:off x="179512" y="2769764"/>
              <a:ext cx="2150364" cy="18446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Jayasinghe\Desktop\Pore pics\R9\CP1 cut through 6.png">
              <a:extLst>
                <a:ext uri="{FF2B5EF4-FFF2-40B4-BE49-F238E27FC236}">
                  <a16:creationId xmlns:a16="http://schemas.microsoft.com/office/drawing/2014/main" id="{9A3870B8-29E7-8374-3D77-2FBF30293DE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596203" y="2694352"/>
              <a:ext cx="2187056" cy="1892206"/>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a:extLst>
              <a:ext uri="{FF2B5EF4-FFF2-40B4-BE49-F238E27FC236}">
                <a16:creationId xmlns:a16="http://schemas.microsoft.com/office/drawing/2014/main" id="{B8BA5F8D-B8C4-A18A-F7ED-332363B5BE6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7256279" y="2939268"/>
            <a:ext cx="4406373" cy="2776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B42DFC7A-1B12-4C5F-F2FB-9140B4F3BFE1}"/>
              </a:ext>
            </a:extLst>
          </p:cNvPr>
          <p:cNvSpPr txBox="1">
            <a:spLocks/>
          </p:cNvSpPr>
          <p:nvPr/>
        </p:nvSpPr>
        <p:spPr>
          <a:xfrm>
            <a:off x="636196" y="1270490"/>
            <a:ext cx="7194772" cy="1354217"/>
          </a:xfrm>
          <a:prstGeom prst="rect">
            <a:avLst/>
          </a:prstGeom>
          <a:noFill/>
        </p:spPr>
        <p:txBody>
          <a:bodyPr wrap="square" rtlCol="0">
            <a:spAutoFit/>
          </a:bodyPr>
          <a:lstStyle/>
          <a:p>
            <a:pPr algn="l">
              <a:buClr>
                <a:schemeClr val="accent1"/>
              </a:buClr>
            </a:pPr>
            <a:r>
              <a:rPr lang="en-GB" b="1" dirty="0">
                <a:solidFill>
                  <a:schemeClr val="accent1"/>
                </a:solidFill>
              </a:rPr>
              <a:t>This is the </a:t>
            </a:r>
            <a:r>
              <a:rPr lang="en-GB" b="1" dirty="0" err="1">
                <a:solidFill>
                  <a:schemeClr val="accent1"/>
                </a:solidFill>
              </a:rPr>
              <a:t>CsgG</a:t>
            </a:r>
            <a:r>
              <a:rPr lang="en-GB" b="1" dirty="0">
                <a:solidFill>
                  <a:schemeClr val="accent1"/>
                </a:solidFill>
              </a:rPr>
              <a:t> pore</a:t>
            </a:r>
          </a:p>
          <a:p>
            <a:pPr algn="l">
              <a:buClr>
                <a:schemeClr val="accent1"/>
              </a:buClr>
            </a:pPr>
            <a:endParaRPr lang="en-GB" sz="1600" dirty="0"/>
          </a:p>
          <a:p>
            <a:pPr algn="l">
              <a:buClr>
                <a:schemeClr val="accent1"/>
              </a:buClr>
            </a:pPr>
            <a:r>
              <a:rPr lang="en-GB" sz="1600" dirty="0"/>
              <a:t>A nine-subunit protein from the outer membrane of </a:t>
            </a:r>
            <a:r>
              <a:rPr lang="en-GB" sz="1600" i="1" dirty="0"/>
              <a:t>E.coli</a:t>
            </a:r>
            <a:endParaRPr lang="en-GB" sz="1600" dirty="0"/>
          </a:p>
          <a:p>
            <a:pPr algn="l">
              <a:buClr>
                <a:schemeClr val="accent1"/>
              </a:buClr>
            </a:pPr>
            <a:endParaRPr lang="en-GB" sz="1600" dirty="0"/>
          </a:p>
          <a:p>
            <a:pPr algn="l">
              <a:buClr>
                <a:schemeClr val="accent1"/>
              </a:buClr>
            </a:pPr>
            <a:r>
              <a:rPr lang="en-GB" sz="1600" dirty="0"/>
              <a:t>In nature it facilitates excretion of amyloid proteins for biofilms</a:t>
            </a:r>
            <a:endParaRPr lang="en-GB" sz="1200" dirty="0"/>
          </a:p>
        </p:txBody>
      </p:sp>
      <p:sp>
        <p:nvSpPr>
          <p:cNvPr id="5" name="TextBox 4">
            <a:extLst>
              <a:ext uri="{FF2B5EF4-FFF2-40B4-BE49-F238E27FC236}">
                <a16:creationId xmlns:a16="http://schemas.microsoft.com/office/drawing/2014/main" id="{92DF0BCB-49D2-B546-BE6F-04F2B6DD298C}"/>
              </a:ext>
            </a:extLst>
          </p:cNvPr>
          <p:cNvSpPr txBox="1">
            <a:spLocks/>
          </p:cNvSpPr>
          <p:nvPr/>
        </p:nvSpPr>
        <p:spPr>
          <a:xfrm>
            <a:off x="7512140" y="1327150"/>
            <a:ext cx="4319459" cy="1292662"/>
          </a:xfrm>
          <a:prstGeom prst="rect">
            <a:avLst/>
          </a:prstGeom>
          <a:noFill/>
        </p:spPr>
        <p:txBody>
          <a:bodyPr wrap="square" rtlCol="0">
            <a:spAutoFit/>
          </a:bodyPr>
          <a:lstStyle/>
          <a:p>
            <a:pPr algn="l">
              <a:buClr>
                <a:schemeClr val="accent1"/>
              </a:buClr>
            </a:pPr>
            <a:r>
              <a:rPr lang="en-GB" b="1" dirty="0">
                <a:solidFill>
                  <a:schemeClr val="accent1"/>
                </a:solidFill>
              </a:rPr>
              <a:t>Lots of nanopore families exist</a:t>
            </a:r>
          </a:p>
          <a:p>
            <a:pPr algn="l">
              <a:buClr>
                <a:schemeClr val="accent1"/>
              </a:buClr>
            </a:pPr>
            <a:endParaRPr lang="en-GB" sz="1600" dirty="0"/>
          </a:p>
          <a:p>
            <a:pPr algn="l">
              <a:buClr>
                <a:schemeClr val="accent1"/>
              </a:buClr>
            </a:pPr>
            <a:r>
              <a:rPr lang="en-GB" sz="1600" dirty="0"/>
              <a:t>They exhibit different structures</a:t>
            </a:r>
            <a:endParaRPr lang="en-GB" sz="1200" dirty="0"/>
          </a:p>
          <a:p>
            <a:pPr algn="l">
              <a:buClr>
                <a:schemeClr val="accent1"/>
              </a:buClr>
            </a:pPr>
            <a:endParaRPr lang="en-GB" sz="1200" dirty="0"/>
          </a:p>
          <a:p>
            <a:pPr algn="l">
              <a:buClr>
                <a:schemeClr val="accent1"/>
              </a:buClr>
            </a:pPr>
            <a:r>
              <a:rPr lang="en-GB" sz="1600" dirty="0"/>
              <a:t>They may be useful for different applications</a:t>
            </a:r>
          </a:p>
        </p:txBody>
      </p:sp>
      <p:grpSp>
        <p:nvGrpSpPr>
          <p:cNvPr id="18" name="Group 17">
            <a:extLst>
              <a:ext uri="{FF2B5EF4-FFF2-40B4-BE49-F238E27FC236}">
                <a16:creationId xmlns:a16="http://schemas.microsoft.com/office/drawing/2014/main" id="{75CEC766-F1C9-C713-4D18-C6673FF77201}"/>
              </a:ext>
            </a:extLst>
          </p:cNvPr>
          <p:cNvGrpSpPr>
            <a:grpSpLocks noGrp="1" noUngrp="1" noRot="1" noMove="1" noResize="1"/>
          </p:cNvGrpSpPr>
          <p:nvPr/>
        </p:nvGrpSpPr>
        <p:grpSpPr>
          <a:xfrm>
            <a:off x="819540" y="5291280"/>
            <a:ext cx="5322544" cy="701351"/>
            <a:chOff x="819540" y="5291280"/>
            <a:chExt cx="5322544" cy="701351"/>
          </a:xfrm>
        </p:grpSpPr>
        <p:pic>
          <p:nvPicPr>
            <p:cNvPr id="16" name="Picture 15" descr="A qr code on a white background&#10;&#10;Description automatically generated">
              <a:extLst>
                <a:ext uri="{FF2B5EF4-FFF2-40B4-BE49-F238E27FC236}">
                  <a16:creationId xmlns:a16="http://schemas.microsoft.com/office/drawing/2014/main" id="{F968C5C3-D48B-8AB4-7E3A-9DA79FA7953A}"/>
                </a:ext>
              </a:extLst>
            </p:cNvPr>
            <p:cNvPicPr>
              <a:picLocks noGrp="1" noRot="1" noChangeAspect="1" noMove="1" noResize="1" noEditPoints="1" noAdjustHandles="1" noChangeArrowheads="1" noChangeShapeType="1" noCrop="1"/>
            </p:cNvPicPr>
            <p:nvPr/>
          </p:nvPicPr>
          <p:blipFill>
            <a:blip r:embed="rId7" cstate="hqprint">
              <a:extLst>
                <a:ext uri="{28A0092B-C50C-407E-A947-70E740481C1C}">
                  <a14:useLocalDpi xmlns:a14="http://schemas.microsoft.com/office/drawing/2010/main"/>
                </a:ext>
              </a:extLst>
            </a:blip>
            <a:stretch>
              <a:fillRect/>
            </a:stretch>
          </p:blipFill>
          <p:spPr>
            <a:xfrm>
              <a:off x="819540" y="5291280"/>
              <a:ext cx="701351" cy="701351"/>
            </a:xfrm>
            <a:prstGeom prst="rect">
              <a:avLst/>
            </a:prstGeom>
          </p:spPr>
        </p:pic>
        <p:sp>
          <p:nvSpPr>
            <p:cNvPr id="17" name="TextBox 16">
              <a:extLst>
                <a:ext uri="{FF2B5EF4-FFF2-40B4-BE49-F238E27FC236}">
                  <a16:creationId xmlns:a16="http://schemas.microsoft.com/office/drawing/2014/main" id="{0D8B16E0-E5ED-8FA2-3E1D-21D9CC567A5A}"/>
                </a:ext>
              </a:extLst>
            </p:cNvPr>
            <p:cNvSpPr txBox="1">
              <a:spLocks noGrp="1" noRot="1" noMove="1" noResize="1" noEditPoints="1" noAdjustHandles="1" noChangeArrowheads="1" noChangeShapeType="1"/>
            </p:cNvSpPr>
            <p:nvPr/>
          </p:nvSpPr>
          <p:spPr>
            <a:xfrm>
              <a:off x="1520320" y="5715632"/>
              <a:ext cx="4621764" cy="276999"/>
            </a:xfrm>
            <a:prstGeom prst="rect">
              <a:avLst/>
            </a:prstGeom>
            <a:noFill/>
          </p:spPr>
          <p:txBody>
            <a:bodyPr wrap="square" rtlCol="0">
              <a:spAutoFit/>
            </a:bodyPr>
            <a:lstStyle/>
            <a:p>
              <a:pPr algn="l">
                <a:buClr>
                  <a:schemeClr val="accent1"/>
                </a:buClr>
              </a:pPr>
              <a:r>
                <a:rPr lang="en-GB" sz="1200" dirty="0"/>
                <a:t>Read more about </a:t>
              </a:r>
              <a:r>
                <a:rPr lang="en-GB" sz="1200" dirty="0" err="1"/>
                <a:t>CsgG</a:t>
              </a:r>
              <a:endParaRPr lang="en-GB" sz="1200" dirty="0"/>
            </a:p>
          </p:txBody>
        </p:sp>
      </p:grpSp>
      <p:cxnSp>
        <p:nvCxnSpPr>
          <p:cNvPr id="22" name="Straight Connector 21">
            <a:extLst>
              <a:ext uri="{FF2B5EF4-FFF2-40B4-BE49-F238E27FC236}">
                <a16:creationId xmlns:a16="http://schemas.microsoft.com/office/drawing/2014/main" id="{8F9B8B8A-F60C-DBA3-D58E-72B14B503CFD}"/>
              </a:ext>
            </a:extLst>
          </p:cNvPr>
          <p:cNvCxnSpPr>
            <a:cxnSpLocks/>
          </p:cNvCxnSpPr>
          <p:nvPr/>
        </p:nvCxnSpPr>
        <p:spPr>
          <a:xfrm>
            <a:off x="7209624" y="1474237"/>
            <a:ext cx="0" cy="41677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932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05BF27-5AA1-3435-26CD-96A957467CAB}"/>
              </a:ext>
            </a:extLst>
          </p:cNvPr>
          <p:cNvSpPr txBox="1"/>
          <p:nvPr/>
        </p:nvSpPr>
        <p:spPr>
          <a:xfrm>
            <a:off x="3048000" y="3105835"/>
            <a:ext cx="6096000" cy="923330"/>
          </a:xfrm>
          <a:prstGeom prst="rect">
            <a:avLst/>
          </a:prstGeom>
          <a:noFill/>
        </p:spPr>
        <p:txBody>
          <a:bodyPr wrap="square">
            <a:spAutoFit/>
          </a:bodyPr>
          <a:lstStyle/>
          <a:p>
            <a:r>
              <a:rPr lang="en-US" dirty="0">
                <a:hlinkClick r:id="rId3"/>
              </a:rPr>
              <a:t>https://nanoporetech.com/support/how-it-works#fullVideo&amp;modal=fullVideo</a:t>
            </a:r>
            <a:endParaRPr lang="en-US" dirty="0"/>
          </a:p>
          <a:p>
            <a:endParaRPr lang="en-US" dirty="0"/>
          </a:p>
        </p:txBody>
      </p:sp>
    </p:spTree>
    <p:extLst>
      <p:ext uri="{BB962C8B-B14F-4D97-AF65-F5344CB8AC3E}">
        <p14:creationId xmlns:p14="http://schemas.microsoft.com/office/powerpoint/2010/main" val="4080028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B32B-746D-10B9-D2CE-5F3F54711BDA}"/>
              </a:ext>
            </a:extLst>
          </p:cNvPr>
          <p:cNvSpPr>
            <a:spLocks noGrp="1"/>
          </p:cNvSpPr>
          <p:nvPr>
            <p:ph type="title"/>
          </p:nvPr>
        </p:nvSpPr>
        <p:spPr>
          <a:xfrm>
            <a:off x="838200" y="684614"/>
            <a:ext cx="10515600" cy="1325563"/>
          </a:xfrm>
        </p:spPr>
        <p:txBody>
          <a:bodyPr>
            <a:noAutofit/>
          </a:bodyPr>
          <a:lstStyle/>
          <a:p>
            <a:r>
              <a:rPr lang="en-US" sz="3600" dirty="0"/>
              <a:t>Is there a relationship between extent of structural variation in the chloroplast genome in </a:t>
            </a:r>
            <a:r>
              <a:rPr lang="en-US" sz="3600" i="1" dirty="0"/>
              <a:t>C. americana </a:t>
            </a:r>
            <a:r>
              <a:rPr lang="en-US" sz="3600" dirty="0"/>
              <a:t>and strength of genetic incompatibility?</a:t>
            </a:r>
          </a:p>
        </p:txBody>
      </p:sp>
      <p:sp>
        <p:nvSpPr>
          <p:cNvPr id="3" name="Content Placeholder 2">
            <a:extLst>
              <a:ext uri="{FF2B5EF4-FFF2-40B4-BE49-F238E27FC236}">
                <a16:creationId xmlns:a16="http://schemas.microsoft.com/office/drawing/2014/main" id="{C798E6BC-54E5-C155-F4AE-A05CFA8358F0}"/>
              </a:ext>
            </a:extLst>
          </p:cNvPr>
          <p:cNvSpPr>
            <a:spLocks noGrp="1"/>
          </p:cNvSpPr>
          <p:nvPr>
            <p:ph idx="1"/>
          </p:nvPr>
        </p:nvSpPr>
        <p:spPr>
          <a:xfrm>
            <a:off x="838200" y="2141537"/>
            <a:ext cx="10515600" cy="4351338"/>
          </a:xfrm>
        </p:spPr>
        <p:txBody>
          <a:bodyPr/>
          <a:lstStyle/>
          <a:p>
            <a:pPr marL="0" indent="0">
              <a:buNone/>
            </a:pPr>
            <a:r>
              <a:rPr lang="en-US" dirty="0"/>
              <a:t>Our approach</a:t>
            </a:r>
          </a:p>
          <a:p>
            <a:pPr marL="914400" lvl="1" indent="-457200">
              <a:buAutoNum type="arabicParenR"/>
            </a:pPr>
            <a:r>
              <a:rPr lang="en-US" dirty="0"/>
              <a:t>Cross plants from different genetic lineages</a:t>
            </a:r>
          </a:p>
          <a:p>
            <a:pPr marL="914400" lvl="1" indent="-457200">
              <a:buAutoNum type="arabicParenR"/>
            </a:pPr>
            <a:r>
              <a:rPr lang="en-US" dirty="0"/>
              <a:t>Germinate the seeds and score the strength of genetic incompatibility</a:t>
            </a:r>
          </a:p>
          <a:p>
            <a:pPr marL="914400" lvl="1" indent="-457200">
              <a:buAutoNum type="arabicParenR"/>
            </a:pPr>
            <a:r>
              <a:rPr lang="en-US" dirty="0"/>
              <a:t>Extract DNA from the parental plants and sequence the full chloroplast genome</a:t>
            </a:r>
          </a:p>
          <a:p>
            <a:pPr marL="914400" lvl="1" indent="-457200">
              <a:buAutoNum type="arabicParenR"/>
            </a:pPr>
            <a:r>
              <a:rPr lang="en-US" dirty="0"/>
              <a:t>Assemble the chloroplast genome de-novo</a:t>
            </a:r>
          </a:p>
          <a:p>
            <a:pPr marL="914400" lvl="1" indent="-457200">
              <a:buAutoNum type="arabicParenR"/>
            </a:pPr>
            <a:r>
              <a:rPr lang="en-US" dirty="0"/>
              <a:t>Compare de-novo assemblies from parental plants to score number of structural variants</a:t>
            </a:r>
          </a:p>
          <a:p>
            <a:pPr marL="914400" lvl="1" indent="-457200">
              <a:buAutoNum type="arabicParenR"/>
            </a:pPr>
            <a:r>
              <a:rPr lang="en-US" b="1" dirty="0"/>
              <a:t>Graph strength of genetic incompatibility against number of structural variants to determine if there is a relationship</a:t>
            </a:r>
          </a:p>
        </p:txBody>
      </p:sp>
    </p:spTree>
    <p:extLst>
      <p:ext uri="{BB962C8B-B14F-4D97-AF65-F5344CB8AC3E}">
        <p14:creationId xmlns:p14="http://schemas.microsoft.com/office/powerpoint/2010/main" val="284697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DE896-FD3E-9277-01EC-F5315866C1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0BCAE5-097A-1387-5AB7-EF0F69F16E0B}"/>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65EAB306-0D34-5AF8-81F9-E2D3079F04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87082" y="0"/>
            <a:ext cx="8399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D02E6F-2B5A-DE83-462A-C32677A89DD4}"/>
              </a:ext>
            </a:extLst>
          </p:cNvPr>
          <p:cNvSpPr txBox="1"/>
          <p:nvPr/>
        </p:nvSpPr>
        <p:spPr>
          <a:xfrm>
            <a:off x="3575841" y="2760784"/>
            <a:ext cx="5021943" cy="461665"/>
          </a:xfrm>
          <a:prstGeom prst="rect">
            <a:avLst/>
          </a:prstGeom>
          <a:solidFill>
            <a:schemeClr val="bg1"/>
          </a:solidFill>
          <a:ln w="22225">
            <a:solidFill>
              <a:schemeClr val="tx1"/>
            </a:solidFill>
          </a:ln>
        </p:spPr>
        <p:txBody>
          <a:bodyPr wrap="square" rtlCol="0" anchor="ctr">
            <a:spAutoFit/>
          </a:bodyPr>
          <a:lstStyle/>
          <a:p>
            <a:pPr algn="ctr"/>
            <a:r>
              <a:rPr lang="en-US" sz="2400" dirty="0"/>
              <a:t>How do new species form?</a:t>
            </a:r>
          </a:p>
        </p:txBody>
      </p:sp>
      <p:sp>
        <p:nvSpPr>
          <p:cNvPr id="6" name="TextBox 5">
            <a:extLst>
              <a:ext uri="{FF2B5EF4-FFF2-40B4-BE49-F238E27FC236}">
                <a16:creationId xmlns:a16="http://schemas.microsoft.com/office/drawing/2014/main" id="{B1387AE5-75E7-EF73-39AC-C92A26A9E157}"/>
              </a:ext>
            </a:extLst>
          </p:cNvPr>
          <p:cNvSpPr txBox="1"/>
          <p:nvPr/>
        </p:nvSpPr>
        <p:spPr>
          <a:xfrm>
            <a:off x="7467600" y="6492875"/>
            <a:ext cx="2818945" cy="369332"/>
          </a:xfrm>
          <a:prstGeom prst="rect">
            <a:avLst/>
          </a:prstGeom>
          <a:solidFill>
            <a:schemeClr val="bg1"/>
          </a:solidFill>
          <a:ln>
            <a:solidFill>
              <a:schemeClr val="tx1"/>
            </a:solidFill>
          </a:ln>
        </p:spPr>
        <p:txBody>
          <a:bodyPr wrap="square" rtlCol="0">
            <a:spAutoFit/>
          </a:bodyPr>
          <a:lstStyle/>
          <a:p>
            <a:pPr algn="r"/>
            <a:r>
              <a:rPr lang="en-US" dirty="0"/>
              <a:t>Santiago </a:t>
            </a:r>
            <a:r>
              <a:rPr lang="en-US" dirty="0" err="1"/>
              <a:t>Ramierz</a:t>
            </a:r>
            <a:r>
              <a:rPr lang="en-US" dirty="0"/>
              <a:t> Barahona</a:t>
            </a:r>
          </a:p>
        </p:txBody>
      </p:sp>
    </p:spTree>
    <p:extLst>
      <p:ext uri="{BB962C8B-B14F-4D97-AF65-F5344CB8AC3E}">
        <p14:creationId xmlns:p14="http://schemas.microsoft.com/office/powerpoint/2010/main" val="18106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7D93-4FE0-A2E5-06C0-8914520A57A8}"/>
              </a:ext>
            </a:extLst>
          </p:cNvPr>
          <p:cNvSpPr>
            <a:spLocks noGrp="1"/>
          </p:cNvSpPr>
          <p:nvPr>
            <p:ph type="title"/>
          </p:nvPr>
        </p:nvSpPr>
        <p:spPr/>
        <p:txBody>
          <a:bodyPr>
            <a:normAutofit/>
          </a:bodyPr>
          <a:lstStyle/>
          <a:p>
            <a:r>
              <a:rPr lang="en-US" sz="3600"/>
              <a:t>What relationship do you expect?</a:t>
            </a:r>
          </a:p>
        </p:txBody>
      </p:sp>
      <p:cxnSp>
        <p:nvCxnSpPr>
          <p:cNvPr id="5" name="Straight Arrow Connector 4">
            <a:extLst>
              <a:ext uri="{FF2B5EF4-FFF2-40B4-BE49-F238E27FC236}">
                <a16:creationId xmlns:a16="http://schemas.microsoft.com/office/drawing/2014/main" id="{C7BA84A6-60F8-9252-1729-C7F9DA29C0C6}"/>
              </a:ext>
            </a:extLst>
          </p:cNvPr>
          <p:cNvCxnSpPr>
            <a:cxnSpLocks/>
          </p:cNvCxnSpPr>
          <p:nvPr/>
        </p:nvCxnSpPr>
        <p:spPr>
          <a:xfrm>
            <a:off x="4864100" y="5880625"/>
            <a:ext cx="6489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D97048A-CFAB-E9C5-1936-B178B1E39DA8}"/>
              </a:ext>
            </a:extLst>
          </p:cNvPr>
          <p:cNvCxnSpPr>
            <a:cxnSpLocks/>
          </p:cNvCxnSpPr>
          <p:nvPr/>
        </p:nvCxnSpPr>
        <p:spPr>
          <a:xfrm flipV="1">
            <a:off x="4878614" y="1444696"/>
            <a:ext cx="0" cy="44504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0D6B8C-86D2-F0AB-4BFB-2666DC3FCF2B}"/>
              </a:ext>
            </a:extLst>
          </p:cNvPr>
          <p:cNvSpPr txBox="1"/>
          <p:nvPr/>
        </p:nvSpPr>
        <p:spPr>
          <a:xfrm>
            <a:off x="5713185" y="6031210"/>
            <a:ext cx="4804228" cy="461665"/>
          </a:xfrm>
          <a:prstGeom prst="rect">
            <a:avLst/>
          </a:prstGeom>
          <a:noFill/>
        </p:spPr>
        <p:txBody>
          <a:bodyPr wrap="square" rtlCol="0">
            <a:spAutoFit/>
          </a:bodyPr>
          <a:lstStyle/>
          <a:p>
            <a:pPr algn="ctr"/>
            <a:r>
              <a:rPr lang="en-US" sz="2400"/>
              <a:t>Number of structural variants</a:t>
            </a:r>
          </a:p>
        </p:txBody>
      </p:sp>
      <p:sp>
        <p:nvSpPr>
          <p:cNvPr id="12" name="TextBox 11">
            <a:extLst>
              <a:ext uri="{FF2B5EF4-FFF2-40B4-BE49-F238E27FC236}">
                <a16:creationId xmlns:a16="http://schemas.microsoft.com/office/drawing/2014/main" id="{36B3F4FC-2EB1-9475-5340-A0B12D21E7CF}"/>
              </a:ext>
            </a:extLst>
          </p:cNvPr>
          <p:cNvSpPr txBox="1"/>
          <p:nvPr/>
        </p:nvSpPr>
        <p:spPr>
          <a:xfrm>
            <a:off x="296642" y="3244186"/>
            <a:ext cx="2561765" cy="830997"/>
          </a:xfrm>
          <a:prstGeom prst="rect">
            <a:avLst/>
          </a:prstGeom>
          <a:noFill/>
        </p:spPr>
        <p:txBody>
          <a:bodyPr wrap="square" rtlCol="0">
            <a:spAutoFit/>
          </a:bodyPr>
          <a:lstStyle/>
          <a:p>
            <a:pPr algn="ctr"/>
            <a:r>
              <a:rPr lang="en-US" sz="2400"/>
              <a:t>Strength of genetic incompatibility</a:t>
            </a:r>
          </a:p>
        </p:txBody>
      </p:sp>
      <p:pic>
        <p:nvPicPr>
          <p:cNvPr id="13" name="Picture 12" descr="IMG_1955.JPG">
            <a:extLst>
              <a:ext uri="{FF2B5EF4-FFF2-40B4-BE49-F238E27FC236}">
                <a16:creationId xmlns:a16="http://schemas.microsoft.com/office/drawing/2014/main" id="{EE4F99E8-DD4C-1315-ACFC-1B80E355A7C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3322146" y="4352725"/>
            <a:ext cx="1145265" cy="1475101"/>
          </a:xfrm>
          <a:prstGeom prst="rect">
            <a:avLst/>
          </a:prstGeom>
        </p:spPr>
      </p:pic>
      <p:pic>
        <p:nvPicPr>
          <p:cNvPr id="14" name="Picture 13" descr="Figure2.pdf">
            <a:extLst>
              <a:ext uri="{FF2B5EF4-FFF2-40B4-BE49-F238E27FC236}">
                <a16:creationId xmlns:a16="http://schemas.microsoft.com/office/drawing/2014/main" id="{92D1C0CE-C553-07CA-D7C4-D5CF7A7044D8}"/>
              </a:ext>
            </a:extLst>
          </p:cNvPr>
          <p:cNvPicPr>
            <a:picLocks noChangeAspect="1"/>
          </p:cNvPicPr>
          <p:nvPr/>
        </p:nvPicPr>
        <p:blipFill rotWithShape="1">
          <a:blip r:embed="rId4">
            <a:extLst>
              <a:ext uri="{28A0092B-C50C-407E-A947-70E740481C1C}">
                <a14:useLocalDpi xmlns:a14="http://schemas.microsoft.com/office/drawing/2010/main" val="0"/>
              </a:ext>
            </a:extLst>
          </a:blip>
          <a:srcRect l="63508"/>
          <a:stretch/>
        </p:blipFill>
        <p:spPr>
          <a:xfrm>
            <a:off x="3157228" y="3219033"/>
            <a:ext cx="1495439" cy="1128852"/>
          </a:xfrm>
          <a:prstGeom prst="rect">
            <a:avLst/>
          </a:prstGeom>
        </p:spPr>
      </p:pic>
      <p:pic>
        <p:nvPicPr>
          <p:cNvPr id="15" name="Picture 14">
            <a:extLst>
              <a:ext uri="{FF2B5EF4-FFF2-40B4-BE49-F238E27FC236}">
                <a16:creationId xmlns:a16="http://schemas.microsoft.com/office/drawing/2014/main" id="{262A02D6-4F2D-403D-6720-342B05E597F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57228" y="1845798"/>
            <a:ext cx="1469494" cy="1164143"/>
          </a:xfrm>
          <a:prstGeom prst="rect">
            <a:avLst/>
          </a:prstGeom>
        </p:spPr>
      </p:pic>
      <p:cxnSp>
        <p:nvCxnSpPr>
          <p:cNvPr id="17" name="Straight Connector 16">
            <a:extLst>
              <a:ext uri="{FF2B5EF4-FFF2-40B4-BE49-F238E27FC236}">
                <a16:creationId xmlns:a16="http://schemas.microsoft.com/office/drawing/2014/main" id="{A5B617FC-5C01-1F18-B045-6FEBD6237957}"/>
              </a:ext>
            </a:extLst>
          </p:cNvPr>
          <p:cNvCxnSpPr>
            <a:cxnSpLocks/>
          </p:cNvCxnSpPr>
          <p:nvPr/>
        </p:nvCxnSpPr>
        <p:spPr>
          <a:xfrm flipV="1">
            <a:off x="5152571" y="1690688"/>
            <a:ext cx="5515429" cy="3723141"/>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6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68309" y="1042710"/>
            <a:ext cx="6865851" cy="5811157"/>
          </a:xfrm>
          <a:prstGeom prst="rect">
            <a:avLst/>
          </a:prstGeom>
        </p:spPr>
      </p:pic>
      <p:pic>
        <p:nvPicPr>
          <p:cNvPr id="5" name="Picture 4" descr="IMG_1955.JPG"/>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5400000">
            <a:off x="975817" y="1110415"/>
            <a:ext cx="1145265" cy="1475101"/>
          </a:xfrm>
          <a:prstGeom prst="rect">
            <a:avLst/>
          </a:prstGeom>
        </p:spPr>
      </p:pic>
      <p:pic>
        <p:nvPicPr>
          <p:cNvPr id="6" name="Picture 5" descr="Figure2.pdf"/>
          <p:cNvPicPr>
            <a:picLocks noChangeAspect="1"/>
          </p:cNvPicPr>
          <p:nvPr/>
        </p:nvPicPr>
        <p:blipFill rotWithShape="1">
          <a:blip r:embed="rId5">
            <a:extLst>
              <a:ext uri="{28A0092B-C50C-407E-A947-70E740481C1C}">
                <a14:useLocalDpi xmlns:a14="http://schemas.microsoft.com/office/drawing/2010/main" val="0"/>
              </a:ext>
            </a:extLst>
          </a:blip>
          <a:srcRect l="63508"/>
          <a:stretch/>
        </p:blipFill>
        <p:spPr>
          <a:xfrm>
            <a:off x="810899" y="2681148"/>
            <a:ext cx="1495439" cy="1128852"/>
          </a:xfrm>
          <a:prstGeom prst="rect">
            <a:avLst/>
          </a:prstGeom>
        </p:spPr>
      </p:pic>
      <p:pic>
        <p:nvPicPr>
          <p:cNvPr id="7" name="Picture 6"/>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0899" y="4070550"/>
            <a:ext cx="1469494" cy="1164143"/>
          </a:xfrm>
          <a:prstGeom prst="rect">
            <a:avLst/>
          </a:prstGeom>
        </p:spPr>
      </p:pic>
      <p:sp>
        <p:nvSpPr>
          <p:cNvPr id="8" name="Title 9"/>
          <p:cNvSpPr txBox="1">
            <a:spLocks/>
          </p:cNvSpPr>
          <p:nvPr/>
        </p:nvSpPr>
        <p:spPr>
          <a:xfrm>
            <a:off x="477982" y="0"/>
            <a:ext cx="102480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Speciation as a gradual accumulation of genetic incompatibility and thus reproductive isolation</a:t>
            </a:r>
          </a:p>
        </p:txBody>
      </p:sp>
      <p:sp>
        <p:nvSpPr>
          <p:cNvPr id="9" name="TextBox 8">
            <a:extLst>
              <a:ext uri="{FF2B5EF4-FFF2-40B4-BE49-F238E27FC236}">
                <a16:creationId xmlns:a16="http://schemas.microsoft.com/office/drawing/2014/main" id="{FDAE13F0-C3E6-45BA-E540-D659F9D7DB07}"/>
              </a:ext>
            </a:extLst>
          </p:cNvPr>
          <p:cNvSpPr txBox="1"/>
          <p:nvPr/>
        </p:nvSpPr>
        <p:spPr>
          <a:xfrm>
            <a:off x="8714159" y="1912766"/>
            <a:ext cx="3010328" cy="1015663"/>
          </a:xfrm>
          <a:prstGeom prst="rect">
            <a:avLst/>
          </a:prstGeom>
          <a:noFill/>
          <a:ln>
            <a:solidFill>
              <a:schemeClr val="tx1"/>
            </a:solidFill>
          </a:ln>
        </p:spPr>
        <p:txBody>
          <a:bodyPr wrap="square" rtlCol="0">
            <a:spAutoFit/>
          </a:bodyPr>
          <a:lstStyle/>
          <a:p>
            <a:r>
              <a:rPr lang="en-US" sz="2000" dirty="0"/>
              <a:t>What are the evolutionary processes that drive this overall process?</a:t>
            </a:r>
          </a:p>
        </p:txBody>
      </p:sp>
    </p:spTree>
    <p:extLst>
      <p:ext uri="{BB962C8B-B14F-4D97-AF65-F5344CB8AC3E}">
        <p14:creationId xmlns:p14="http://schemas.microsoft.com/office/powerpoint/2010/main" val="166871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a:xfrm>
            <a:off x="3808381" y="5988379"/>
            <a:ext cx="1604530" cy="3285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2"/>
          <p:cNvSpPr txBox="1">
            <a:spLocks noChangeArrowheads="1"/>
          </p:cNvSpPr>
          <p:nvPr/>
        </p:nvSpPr>
        <p:spPr>
          <a:xfrm>
            <a:off x="3259101" y="274639"/>
            <a:ext cx="5687519" cy="9874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3200" i="1" dirty="0"/>
              <a:t>Campanula americana </a:t>
            </a:r>
          </a:p>
          <a:p>
            <a:pPr>
              <a:defRPr/>
            </a:pPr>
            <a:r>
              <a:rPr lang="en-US" sz="3200" dirty="0"/>
              <a:t>(American Bellflower)</a:t>
            </a:r>
            <a:endParaRPr lang="en-GB" sz="3200" i="1" dirty="0"/>
          </a:p>
        </p:txBody>
      </p:sp>
      <p:pic>
        <p:nvPicPr>
          <p:cNvPr id="133" name="Picture 3"/>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668933" y="16090"/>
            <a:ext cx="2523067" cy="1965056"/>
          </a:xfrm>
          <a:prstGeom prst="rect">
            <a:avLst/>
          </a:prstGeom>
          <a:noFill/>
          <a:ln w="9525">
            <a:noFill/>
            <a:miter lim="800000"/>
            <a:headEnd/>
            <a:tailEnd/>
          </a:ln>
          <a:effectLst/>
        </p:spPr>
      </p:pic>
      <p:pic>
        <p:nvPicPr>
          <p:cNvPr id="134" name="Picture 2" descr="700 pop"/>
          <p:cNvPicPr>
            <a:picLocks noChangeAspect="1" noChangeArrowheads="1"/>
          </p:cNvPicPr>
          <p:nvPr/>
        </p:nvPicPr>
        <p:blipFill>
          <a:blip r:embed="rId4" cstate="print"/>
          <a:srcRect/>
          <a:stretch>
            <a:fillRect/>
          </a:stretch>
        </p:blipFill>
        <p:spPr bwMode="auto">
          <a:xfrm>
            <a:off x="0" y="4057925"/>
            <a:ext cx="1896533" cy="2800075"/>
          </a:xfrm>
          <a:prstGeom prst="rect">
            <a:avLst/>
          </a:prstGeom>
          <a:noFill/>
        </p:spPr>
      </p:pic>
      <p:pic>
        <p:nvPicPr>
          <p:cNvPr id="5" name="Picture 4">
            <a:extLst>
              <a:ext uri="{FF2B5EF4-FFF2-40B4-BE49-F238E27FC236}">
                <a16:creationId xmlns:a16="http://schemas.microsoft.com/office/drawing/2014/main" id="{B6EF7AAD-ACF7-4749-8641-705BD4EAFB14}"/>
              </a:ext>
            </a:extLst>
          </p:cNvPr>
          <p:cNvPicPr>
            <a:picLocks noChangeAspect="1"/>
          </p:cNvPicPr>
          <p:nvPr/>
        </p:nvPicPr>
        <p:blipFill>
          <a:blip r:embed="rId5"/>
          <a:stretch>
            <a:fillRect/>
          </a:stretch>
        </p:blipFill>
        <p:spPr>
          <a:xfrm>
            <a:off x="2493913" y="1378037"/>
            <a:ext cx="6861454" cy="3888026"/>
          </a:xfrm>
          <a:prstGeom prst="rect">
            <a:avLst/>
          </a:prstGeom>
        </p:spPr>
      </p:pic>
      <p:pic>
        <p:nvPicPr>
          <p:cNvPr id="137" name="Picture 136">
            <a:extLst>
              <a:ext uri="{FF2B5EF4-FFF2-40B4-BE49-F238E27FC236}">
                <a16:creationId xmlns:a16="http://schemas.microsoft.com/office/drawing/2014/main" id="{831A011B-C6D0-5348-A3D4-05ACD5B1E1D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5384" y="3886423"/>
            <a:ext cx="2216616" cy="2955487"/>
          </a:xfrm>
          <a:prstGeom prst="rect">
            <a:avLst/>
          </a:prstGeom>
        </p:spPr>
      </p:pic>
      <p:pic>
        <p:nvPicPr>
          <p:cNvPr id="2" name="Picture 1" descr="IMG_1955.JPG">
            <a:extLst>
              <a:ext uri="{FF2B5EF4-FFF2-40B4-BE49-F238E27FC236}">
                <a16:creationId xmlns:a16="http://schemas.microsoft.com/office/drawing/2014/main" id="{33D4ADFE-4A51-4F9E-76C9-66876DBD349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rot="5400000">
            <a:off x="247091" y="-247092"/>
            <a:ext cx="1715916" cy="2210099"/>
          </a:xfrm>
          <a:prstGeom prst="rect">
            <a:avLst/>
          </a:prstGeom>
        </p:spPr>
      </p:pic>
    </p:spTree>
    <p:extLst>
      <p:ext uri="{BB962C8B-B14F-4D97-AF65-F5344CB8AC3E}">
        <p14:creationId xmlns:p14="http://schemas.microsoft.com/office/powerpoint/2010/main" val="327587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403CD-DE5C-B141-A6E7-19A3BB035024}"/>
              </a:ext>
            </a:extLst>
          </p:cNvPr>
          <p:cNvPicPr>
            <a:picLocks noChangeAspect="1"/>
          </p:cNvPicPr>
          <p:nvPr/>
        </p:nvPicPr>
        <p:blipFill rotWithShape="1">
          <a:blip r:embed="rId3"/>
          <a:srcRect r="26620"/>
          <a:stretch/>
        </p:blipFill>
        <p:spPr>
          <a:xfrm>
            <a:off x="9178748" y="92033"/>
            <a:ext cx="2753157" cy="4016980"/>
          </a:xfrm>
          <a:prstGeom prst="rect">
            <a:avLst/>
          </a:prstGeom>
        </p:spPr>
      </p:pic>
      <p:sp>
        <p:nvSpPr>
          <p:cNvPr id="7" name="TextBox 6">
            <a:extLst>
              <a:ext uri="{FF2B5EF4-FFF2-40B4-BE49-F238E27FC236}">
                <a16:creationId xmlns:a16="http://schemas.microsoft.com/office/drawing/2014/main" id="{5AB31BEE-58DF-E94E-8E1E-D7F677740728}"/>
              </a:ext>
            </a:extLst>
          </p:cNvPr>
          <p:cNvSpPr txBox="1"/>
          <p:nvPr/>
        </p:nvSpPr>
        <p:spPr>
          <a:xfrm>
            <a:off x="902524" y="1509594"/>
            <a:ext cx="1567543" cy="369332"/>
          </a:xfrm>
          <a:prstGeom prst="rect">
            <a:avLst/>
          </a:prstGeom>
          <a:noFill/>
        </p:spPr>
        <p:txBody>
          <a:bodyPr wrap="square" rtlCol="0">
            <a:spAutoFit/>
          </a:bodyPr>
          <a:lstStyle/>
          <a:p>
            <a:r>
              <a:rPr lang="en-US" dirty="0"/>
              <a:t>Western</a:t>
            </a:r>
          </a:p>
        </p:txBody>
      </p:sp>
      <p:sp>
        <p:nvSpPr>
          <p:cNvPr id="8" name="TextBox 7">
            <a:extLst>
              <a:ext uri="{FF2B5EF4-FFF2-40B4-BE49-F238E27FC236}">
                <a16:creationId xmlns:a16="http://schemas.microsoft.com/office/drawing/2014/main" id="{B90246C8-09AC-9E4B-8561-1BF29AE05302}"/>
              </a:ext>
            </a:extLst>
          </p:cNvPr>
          <p:cNvSpPr txBox="1"/>
          <p:nvPr/>
        </p:nvSpPr>
        <p:spPr>
          <a:xfrm>
            <a:off x="2836222" y="1509594"/>
            <a:ext cx="1567543" cy="369332"/>
          </a:xfrm>
          <a:prstGeom prst="rect">
            <a:avLst/>
          </a:prstGeom>
          <a:noFill/>
        </p:spPr>
        <p:txBody>
          <a:bodyPr wrap="square" rtlCol="0">
            <a:spAutoFit/>
          </a:bodyPr>
          <a:lstStyle/>
          <a:p>
            <a:r>
              <a:rPr lang="en-US" dirty="0"/>
              <a:t>Western</a:t>
            </a:r>
          </a:p>
        </p:txBody>
      </p:sp>
      <p:sp>
        <p:nvSpPr>
          <p:cNvPr id="9" name="TextBox 8">
            <a:extLst>
              <a:ext uri="{FF2B5EF4-FFF2-40B4-BE49-F238E27FC236}">
                <a16:creationId xmlns:a16="http://schemas.microsoft.com/office/drawing/2014/main" id="{86179E9B-8801-8146-8576-4A2839F86DEB}"/>
              </a:ext>
            </a:extLst>
          </p:cNvPr>
          <p:cNvSpPr txBox="1"/>
          <p:nvPr/>
        </p:nvSpPr>
        <p:spPr>
          <a:xfrm>
            <a:off x="5735855" y="1509594"/>
            <a:ext cx="1567543" cy="369332"/>
          </a:xfrm>
          <a:prstGeom prst="rect">
            <a:avLst/>
          </a:prstGeom>
          <a:noFill/>
        </p:spPr>
        <p:txBody>
          <a:bodyPr wrap="square" rtlCol="0">
            <a:spAutoFit/>
          </a:bodyPr>
          <a:lstStyle/>
          <a:p>
            <a:r>
              <a:rPr lang="en-US"/>
              <a:t>Western</a:t>
            </a:r>
          </a:p>
        </p:txBody>
      </p:sp>
      <p:sp>
        <p:nvSpPr>
          <p:cNvPr id="10" name="TextBox 9">
            <a:extLst>
              <a:ext uri="{FF2B5EF4-FFF2-40B4-BE49-F238E27FC236}">
                <a16:creationId xmlns:a16="http://schemas.microsoft.com/office/drawing/2014/main" id="{348C36D1-5058-934D-85AE-2DB7EEF98CAC}"/>
              </a:ext>
            </a:extLst>
          </p:cNvPr>
          <p:cNvSpPr txBox="1"/>
          <p:nvPr/>
        </p:nvSpPr>
        <p:spPr>
          <a:xfrm>
            <a:off x="7623809" y="1509594"/>
            <a:ext cx="1567543" cy="369332"/>
          </a:xfrm>
          <a:prstGeom prst="rect">
            <a:avLst/>
          </a:prstGeom>
          <a:noFill/>
        </p:spPr>
        <p:txBody>
          <a:bodyPr wrap="square" rtlCol="0">
            <a:spAutoFit/>
          </a:bodyPr>
          <a:lstStyle/>
          <a:p>
            <a:r>
              <a:rPr lang="en-US"/>
              <a:t>Appalachian</a:t>
            </a:r>
          </a:p>
        </p:txBody>
      </p:sp>
      <p:cxnSp>
        <p:nvCxnSpPr>
          <p:cNvPr id="13" name="Straight Arrow Connector 12">
            <a:extLst>
              <a:ext uri="{FF2B5EF4-FFF2-40B4-BE49-F238E27FC236}">
                <a16:creationId xmlns:a16="http://schemas.microsoft.com/office/drawing/2014/main" id="{60334E58-B25E-964C-9DB9-E41AE1D89996}"/>
              </a:ext>
            </a:extLst>
          </p:cNvPr>
          <p:cNvCxnSpPr>
            <a:cxnSpLocks/>
          </p:cNvCxnSpPr>
          <p:nvPr/>
        </p:nvCxnSpPr>
        <p:spPr>
          <a:xfrm>
            <a:off x="1224071" y="1990503"/>
            <a:ext cx="687856" cy="103839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D837D7-7CE5-704B-B623-6D263CC54BB5}"/>
              </a:ext>
            </a:extLst>
          </p:cNvPr>
          <p:cNvCxnSpPr>
            <a:cxnSpLocks/>
          </p:cNvCxnSpPr>
          <p:nvPr/>
        </p:nvCxnSpPr>
        <p:spPr>
          <a:xfrm flipH="1">
            <a:off x="2636322" y="1999507"/>
            <a:ext cx="736271" cy="104765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62B15F-EDD4-CD40-AE71-A01F9C792784}"/>
              </a:ext>
            </a:extLst>
          </p:cNvPr>
          <p:cNvCxnSpPr/>
          <p:nvPr/>
        </p:nvCxnSpPr>
        <p:spPr>
          <a:xfrm>
            <a:off x="6175461" y="2025884"/>
            <a:ext cx="711606" cy="102127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40DFBE-B991-AF41-BC79-C68F62917DE2}"/>
              </a:ext>
            </a:extLst>
          </p:cNvPr>
          <p:cNvCxnSpPr>
            <a:cxnSpLocks/>
          </p:cNvCxnSpPr>
          <p:nvPr/>
        </p:nvCxnSpPr>
        <p:spPr>
          <a:xfrm flipH="1">
            <a:off x="7630768" y="1998875"/>
            <a:ext cx="736271" cy="104765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MG_1955.JPG">
            <a:extLst>
              <a:ext uri="{FF2B5EF4-FFF2-40B4-BE49-F238E27FC236}">
                <a16:creationId xmlns:a16="http://schemas.microsoft.com/office/drawing/2014/main" id="{29E46836-3F75-4C44-BAD6-939E4D83DF0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5400000">
            <a:off x="1281029" y="3264098"/>
            <a:ext cx="2229926" cy="2872144"/>
          </a:xfrm>
          <a:prstGeom prst="rect">
            <a:avLst/>
          </a:prstGeom>
        </p:spPr>
      </p:pic>
      <p:pic>
        <p:nvPicPr>
          <p:cNvPr id="20" name="Picture 19">
            <a:extLst>
              <a:ext uri="{FF2B5EF4-FFF2-40B4-BE49-F238E27FC236}">
                <a16:creationId xmlns:a16="http://schemas.microsoft.com/office/drawing/2014/main" id="{C40784B6-6B5C-C748-A654-F4001AE4990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988171" y="3658238"/>
            <a:ext cx="2630454" cy="2083863"/>
          </a:xfrm>
          <a:prstGeom prst="rect">
            <a:avLst/>
          </a:prstGeom>
        </p:spPr>
      </p:pic>
      <p:sp>
        <p:nvSpPr>
          <p:cNvPr id="2" name="TextBox 1">
            <a:extLst>
              <a:ext uri="{FF2B5EF4-FFF2-40B4-BE49-F238E27FC236}">
                <a16:creationId xmlns:a16="http://schemas.microsoft.com/office/drawing/2014/main" id="{3A4B211B-2FA9-8C48-9605-81DE11EAE590}"/>
              </a:ext>
            </a:extLst>
          </p:cNvPr>
          <p:cNvSpPr txBox="1"/>
          <p:nvPr/>
        </p:nvSpPr>
        <p:spPr>
          <a:xfrm>
            <a:off x="1957173" y="2958149"/>
            <a:ext cx="633902" cy="461665"/>
          </a:xfrm>
          <a:prstGeom prst="rect">
            <a:avLst/>
          </a:prstGeom>
          <a:noFill/>
        </p:spPr>
        <p:txBody>
          <a:bodyPr wrap="square" rtlCol="0">
            <a:spAutoFit/>
          </a:bodyPr>
          <a:lstStyle/>
          <a:p>
            <a:pPr algn="ctr"/>
            <a:r>
              <a:rPr lang="en-US" sz="2400"/>
              <a:t>X</a:t>
            </a:r>
          </a:p>
        </p:txBody>
      </p:sp>
      <p:sp>
        <p:nvSpPr>
          <p:cNvPr id="15" name="TextBox 14">
            <a:extLst>
              <a:ext uri="{FF2B5EF4-FFF2-40B4-BE49-F238E27FC236}">
                <a16:creationId xmlns:a16="http://schemas.microsoft.com/office/drawing/2014/main" id="{96371F21-94FC-1C44-8366-A01BA71E90B0}"/>
              </a:ext>
            </a:extLst>
          </p:cNvPr>
          <p:cNvSpPr txBox="1"/>
          <p:nvPr/>
        </p:nvSpPr>
        <p:spPr>
          <a:xfrm>
            <a:off x="6933934" y="3046530"/>
            <a:ext cx="633902" cy="461665"/>
          </a:xfrm>
          <a:prstGeom prst="rect">
            <a:avLst/>
          </a:prstGeom>
          <a:noFill/>
        </p:spPr>
        <p:txBody>
          <a:bodyPr wrap="square" rtlCol="0">
            <a:spAutoFit/>
          </a:bodyPr>
          <a:lstStyle/>
          <a:p>
            <a:pPr algn="ctr"/>
            <a:r>
              <a:rPr lang="en-US" sz="2400"/>
              <a:t>X</a:t>
            </a:r>
          </a:p>
        </p:txBody>
      </p:sp>
    </p:spTree>
    <p:extLst>
      <p:ext uri="{BB962C8B-B14F-4D97-AF65-F5344CB8AC3E}">
        <p14:creationId xmlns:p14="http://schemas.microsoft.com/office/powerpoint/2010/main" val="400018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1403CD-DE5C-B141-A6E7-19A3BB035024}"/>
              </a:ext>
            </a:extLst>
          </p:cNvPr>
          <p:cNvPicPr>
            <a:picLocks noChangeAspect="1"/>
          </p:cNvPicPr>
          <p:nvPr/>
        </p:nvPicPr>
        <p:blipFill rotWithShape="1">
          <a:blip r:embed="rId3"/>
          <a:srcRect r="26620"/>
          <a:stretch/>
        </p:blipFill>
        <p:spPr>
          <a:xfrm>
            <a:off x="9029890" y="92033"/>
            <a:ext cx="2902015" cy="4234170"/>
          </a:xfrm>
          <a:prstGeom prst="rect">
            <a:avLst/>
          </a:prstGeom>
        </p:spPr>
      </p:pic>
      <p:sp>
        <p:nvSpPr>
          <p:cNvPr id="7" name="TextBox 6">
            <a:extLst>
              <a:ext uri="{FF2B5EF4-FFF2-40B4-BE49-F238E27FC236}">
                <a16:creationId xmlns:a16="http://schemas.microsoft.com/office/drawing/2014/main" id="{5AB31BEE-58DF-E94E-8E1E-D7F677740728}"/>
              </a:ext>
            </a:extLst>
          </p:cNvPr>
          <p:cNvSpPr txBox="1"/>
          <p:nvPr/>
        </p:nvSpPr>
        <p:spPr>
          <a:xfrm>
            <a:off x="902524" y="1509594"/>
            <a:ext cx="1567543" cy="369332"/>
          </a:xfrm>
          <a:prstGeom prst="rect">
            <a:avLst/>
          </a:prstGeom>
          <a:noFill/>
        </p:spPr>
        <p:txBody>
          <a:bodyPr wrap="square" rtlCol="0">
            <a:spAutoFit/>
          </a:bodyPr>
          <a:lstStyle/>
          <a:p>
            <a:r>
              <a:rPr lang="en-US"/>
              <a:t>Appalachian</a:t>
            </a:r>
          </a:p>
        </p:txBody>
      </p:sp>
      <p:sp>
        <p:nvSpPr>
          <p:cNvPr id="8" name="TextBox 7">
            <a:extLst>
              <a:ext uri="{FF2B5EF4-FFF2-40B4-BE49-F238E27FC236}">
                <a16:creationId xmlns:a16="http://schemas.microsoft.com/office/drawing/2014/main" id="{B90246C8-09AC-9E4B-8561-1BF29AE05302}"/>
              </a:ext>
            </a:extLst>
          </p:cNvPr>
          <p:cNvSpPr txBox="1"/>
          <p:nvPr/>
        </p:nvSpPr>
        <p:spPr>
          <a:xfrm>
            <a:off x="2836222" y="1509594"/>
            <a:ext cx="1567543" cy="369332"/>
          </a:xfrm>
          <a:prstGeom prst="rect">
            <a:avLst/>
          </a:prstGeom>
          <a:noFill/>
        </p:spPr>
        <p:txBody>
          <a:bodyPr wrap="square" rtlCol="0">
            <a:spAutoFit/>
          </a:bodyPr>
          <a:lstStyle/>
          <a:p>
            <a:r>
              <a:rPr lang="en-US"/>
              <a:t>Western</a:t>
            </a:r>
          </a:p>
        </p:txBody>
      </p:sp>
      <p:sp>
        <p:nvSpPr>
          <p:cNvPr id="9" name="TextBox 8">
            <a:extLst>
              <a:ext uri="{FF2B5EF4-FFF2-40B4-BE49-F238E27FC236}">
                <a16:creationId xmlns:a16="http://schemas.microsoft.com/office/drawing/2014/main" id="{86179E9B-8801-8146-8576-4A2839F86DEB}"/>
              </a:ext>
            </a:extLst>
          </p:cNvPr>
          <p:cNvSpPr txBox="1"/>
          <p:nvPr/>
        </p:nvSpPr>
        <p:spPr>
          <a:xfrm>
            <a:off x="5735855" y="1509594"/>
            <a:ext cx="1567543" cy="369332"/>
          </a:xfrm>
          <a:prstGeom prst="rect">
            <a:avLst/>
          </a:prstGeom>
          <a:noFill/>
        </p:spPr>
        <p:txBody>
          <a:bodyPr wrap="square" rtlCol="0">
            <a:spAutoFit/>
          </a:bodyPr>
          <a:lstStyle/>
          <a:p>
            <a:r>
              <a:rPr lang="en-US"/>
              <a:t>Western</a:t>
            </a:r>
          </a:p>
        </p:txBody>
      </p:sp>
      <p:sp>
        <p:nvSpPr>
          <p:cNvPr id="10" name="TextBox 9">
            <a:extLst>
              <a:ext uri="{FF2B5EF4-FFF2-40B4-BE49-F238E27FC236}">
                <a16:creationId xmlns:a16="http://schemas.microsoft.com/office/drawing/2014/main" id="{348C36D1-5058-934D-85AE-2DB7EEF98CAC}"/>
              </a:ext>
            </a:extLst>
          </p:cNvPr>
          <p:cNvSpPr txBox="1"/>
          <p:nvPr/>
        </p:nvSpPr>
        <p:spPr>
          <a:xfrm>
            <a:off x="7623809" y="1509594"/>
            <a:ext cx="1567543" cy="369332"/>
          </a:xfrm>
          <a:prstGeom prst="rect">
            <a:avLst/>
          </a:prstGeom>
          <a:noFill/>
        </p:spPr>
        <p:txBody>
          <a:bodyPr wrap="square" rtlCol="0">
            <a:spAutoFit/>
          </a:bodyPr>
          <a:lstStyle/>
          <a:p>
            <a:r>
              <a:rPr lang="en-US"/>
              <a:t>Appalachian</a:t>
            </a:r>
          </a:p>
        </p:txBody>
      </p:sp>
      <p:pic>
        <p:nvPicPr>
          <p:cNvPr id="11" name="Picture 10">
            <a:extLst>
              <a:ext uri="{FF2B5EF4-FFF2-40B4-BE49-F238E27FC236}">
                <a16:creationId xmlns:a16="http://schemas.microsoft.com/office/drawing/2014/main" id="{D27E2428-4B7F-6148-AADA-CA2BE3B7326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71572" y="2038765"/>
            <a:ext cx="380011" cy="569459"/>
          </a:xfrm>
          <a:prstGeom prst="rect">
            <a:avLst/>
          </a:prstGeom>
        </p:spPr>
      </p:pic>
      <p:cxnSp>
        <p:nvCxnSpPr>
          <p:cNvPr id="13" name="Straight Arrow Connector 12">
            <a:extLst>
              <a:ext uri="{FF2B5EF4-FFF2-40B4-BE49-F238E27FC236}">
                <a16:creationId xmlns:a16="http://schemas.microsoft.com/office/drawing/2014/main" id="{60334E58-B25E-964C-9DB9-E41AE1D89996}"/>
              </a:ext>
            </a:extLst>
          </p:cNvPr>
          <p:cNvCxnSpPr/>
          <p:nvPr/>
        </p:nvCxnSpPr>
        <p:spPr>
          <a:xfrm>
            <a:off x="1449701" y="2768063"/>
            <a:ext cx="711606" cy="102127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D837D7-7CE5-704B-B623-6D263CC54BB5}"/>
              </a:ext>
            </a:extLst>
          </p:cNvPr>
          <p:cNvCxnSpPr>
            <a:cxnSpLocks/>
          </p:cNvCxnSpPr>
          <p:nvPr/>
        </p:nvCxnSpPr>
        <p:spPr>
          <a:xfrm flipH="1">
            <a:off x="2476152" y="2783031"/>
            <a:ext cx="736271" cy="104765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62B15F-EDD4-CD40-AE71-A01F9C792784}"/>
              </a:ext>
            </a:extLst>
          </p:cNvPr>
          <p:cNvCxnSpPr/>
          <p:nvPr/>
        </p:nvCxnSpPr>
        <p:spPr>
          <a:xfrm>
            <a:off x="6443266" y="2880503"/>
            <a:ext cx="711606" cy="102127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40DFBE-B991-AF41-BC79-C68F62917DE2}"/>
              </a:ext>
            </a:extLst>
          </p:cNvPr>
          <p:cNvCxnSpPr>
            <a:cxnSpLocks/>
          </p:cNvCxnSpPr>
          <p:nvPr/>
        </p:nvCxnSpPr>
        <p:spPr>
          <a:xfrm flipH="1">
            <a:off x="7677387" y="2854126"/>
            <a:ext cx="736271" cy="104765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MG_1955.JPG">
            <a:extLst>
              <a:ext uri="{FF2B5EF4-FFF2-40B4-BE49-F238E27FC236}">
                <a16:creationId xmlns:a16="http://schemas.microsoft.com/office/drawing/2014/main" id="{29E46836-3F75-4C44-BAD6-939E4D83DF0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rot="5400000">
            <a:off x="1532839" y="3755543"/>
            <a:ext cx="2240455" cy="2885705"/>
          </a:xfrm>
          <a:prstGeom prst="rect">
            <a:avLst/>
          </a:prstGeom>
        </p:spPr>
      </p:pic>
      <p:pic>
        <p:nvPicPr>
          <p:cNvPr id="20" name="Picture 19">
            <a:extLst>
              <a:ext uri="{FF2B5EF4-FFF2-40B4-BE49-F238E27FC236}">
                <a16:creationId xmlns:a16="http://schemas.microsoft.com/office/drawing/2014/main" id="{C40784B6-6B5C-C748-A654-F4001AE4990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256307" y="4326203"/>
            <a:ext cx="2515025" cy="1992420"/>
          </a:xfrm>
          <a:prstGeom prst="rect">
            <a:avLst/>
          </a:prstGeom>
        </p:spPr>
      </p:pic>
      <p:pic>
        <p:nvPicPr>
          <p:cNvPr id="21" name="Picture 20">
            <a:extLst>
              <a:ext uri="{FF2B5EF4-FFF2-40B4-BE49-F238E27FC236}">
                <a16:creationId xmlns:a16="http://schemas.microsoft.com/office/drawing/2014/main" id="{7CDBBE58-4855-FA40-B1EE-6AC185CFE9A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96000" y="2090663"/>
            <a:ext cx="380011" cy="569459"/>
          </a:xfrm>
          <a:prstGeom prst="rect">
            <a:avLst/>
          </a:prstGeom>
        </p:spPr>
      </p:pic>
      <p:pic>
        <p:nvPicPr>
          <p:cNvPr id="12" name="Picture 11">
            <a:extLst>
              <a:ext uri="{FF2B5EF4-FFF2-40B4-BE49-F238E27FC236}">
                <a16:creationId xmlns:a16="http://schemas.microsoft.com/office/drawing/2014/main" id="{DDE3AA7D-B164-FF4E-834F-4D9858CB6B0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908387" y="1967691"/>
            <a:ext cx="711606" cy="711606"/>
          </a:xfrm>
          <a:prstGeom prst="rect">
            <a:avLst/>
          </a:prstGeom>
        </p:spPr>
      </p:pic>
      <p:pic>
        <p:nvPicPr>
          <p:cNvPr id="22" name="Picture 21">
            <a:extLst>
              <a:ext uri="{FF2B5EF4-FFF2-40B4-BE49-F238E27FC236}">
                <a16:creationId xmlns:a16="http://schemas.microsoft.com/office/drawing/2014/main" id="{4D6D1AD3-7E18-3445-9011-F08ADDC6659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860403" y="2019589"/>
            <a:ext cx="711606" cy="711606"/>
          </a:xfrm>
          <a:prstGeom prst="rect">
            <a:avLst/>
          </a:prstGeom>
        </p:spPr>
      </p:pic>
    </p:spTree>
    <p:extLst>
      <p:ext uri="{BB962C8B-B14F-4D97-AF65-F5344CB8AC3E}">
        <p14:creationId xmlns:p14="http://schemas.microsoft.com/office/powerpoint/2010/main" val="35716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B82C8C0-743E-D546-BECE-3522A71E4A35}"/>
              </a:ext>
            </a:extLst>
          </p:cNvPr>
          <p:cNvGrpSpPr/>
          <p:nvPr/>
        </p:nvGrpSpPr>
        <p:grpSpPr>
          <a:xfrm>
            <a:off x="6365192" y="1495565"/>
            <a:ext cx="3862895" cy="3866869"/>
            <a:chOff x="3406243" y="2591891"/>
            <a:chExt cx="3072774" cy="3136338"/>
          </a:xfrm>
        </p:grpSpPr>
        <p:grpSp>
          <p:nvGrpSpPr>
            <p:cNvPr id="3" name="Group 2">
              <a:extLst>
                <a:ext uri="{FF2B5EF4-FFF2-40B4-BE49-F238E27FC236}">
                  <a16:creationId xmlns:a16="http://schemas.microsoft.com/office/drawing/2014/main" id="{008F7CB2-8E5B-9646-A0A1-6D0EAC680FC0}"/>
                </a:ext>
              </a:extLst>
            </p:cNvPr>
            <p:cNvGrpSpPr>
              <a:grpSpLocks noChangeAspect="1"/>
            </p:cNvGrpSpPr>
            <p:nvPr/>
          </p:nvGrpSpPr>
          <p:grpSpPr>
            <a:xfrm>
              <a:off x="3406243" y="2591891"/>
              <a:ext cx="3072774" cy="3136338"/>
              <a:chOff x="6482384" y="1491592"/>
              <a:chExt cx="2155871" cy="2200468"/>
            </a:xfrm>
          </p:grpSpPr>
          <p:grpSp>
            <p:nvGrpSpPr>
              <p:cNvPr id="6" name="Group 5">
                <a:extLst>
                  <a:ext uri="{FF2B5EF4-FFF2-40B4-BE49-F238E27FC236}">
                    <a16:creationId xmlns:a16="http://schemas.microsoft.com/office/drawing/2014/main" id="{ADA98C29-ADE6-0447-A7E6-5A41D0DD6A4F}"/>
                  </a:ext>
                </a:extLst>
              </p:cNvPr>
              <p:cNvGrpSpPr/>
              <p:nvPr/>
            </p:nvGrpSpPr>
            <p:grpSpPr>
              <a:xfrm>
                <a:off x="6482384" y="1491592"/>
                <a:ext cx="2155871" cy="2200468"/>
                <a:chOff x="6482384" y="1491592"/>
                <a:chExt cx="2155871" cy="2200468"/>
              </a:xfrm>
            </p:grpSpPr>
            <p:sp>
              <p:nvSpPr>
                <p:cNvPr id="10" name="Oval 9">
                  <a:extLst>
                    <a:ext uri="{FF2B5EF4-FFF2-40B4-BE49-F238E27FC236}">
                      <a16:creationId xmlns:a16="http://schemas.microsoft.com/office/drawing/2014/main" id="{38A18D11-AB79-6E40-9331-9EED81DEE3AE}"/>
                    </a:ext>
                  </a:extLst>
                </p:cNvPr>
                <p:cNvSpPr/>
                <p:nvPr/>
              </p:nvSpPr>
              <p:spPr>
                <a:xfrm>
                  <a:off x="6482384" y="1491592"/>
                  <a:ext cx="2155871" cy="2200468"/>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a:p>
                  <a:pPr algn="ctr"/>
                  <a:endParaRPr lang="en-US"/>
                </a:p>
              </p:txBody>
            </p:sp>
            <p:sp>
              <p:nvSpPr>
                <p:cNvPr id="11" name="Oval 10">
                  <a:extLst>
                    <a:ext uri="{FF2B5EF4-FFF2-40B4-BE49-F238E27FC236}">
                      <a16:creationId xmlns:a16="http://schemas.microsoft.com/office/drawing/2014/main" id="{C670C98F-4C04-E84E-9AD6-5B0946282451}"/>
                    </a:ext>
                  </a:extLst>
                </p:cNvPr>
                <p:cNvSpPr/>
                <p:nvPr/>
              </p:nvSpPr>
              <p:spPr>
                <a:xfrm>
                  <a:off x="7353592" y="2377686"/>
                  <a:ext cx="871209" cy="856558"/>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3A3543-392A-4347-B008-DB28958149D6}"/>
                    </a:ext>
                  </a:extLst>
                </p:cNvPr>
                <p:cNvSpPr/>
                <p:nvPr/>
              </p:nvSpPr>
              <p:spPr>
                <a:xfrm>
                  <a:off x="6866308" y="1964174"/>
                  <a:ext cx="457753" cy="428279"/>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4F02E6B-0C8A-9441-AA69-A1B7447A9769}"/>
                  </a:ext>
                </a:extLst>
              </p:cNvPr>
              <p:cNvGrpSpPr/>
              <p:nvPr/>
            </p:nvGrpSpPr>
            <p:grpSpPr>
              <a:xfrm>
                <a:off x="6994233" y="2049139"/>
                <a:ext cx="1259008" cy="885378"/>
                <a:chOff x="6994233" y="2049139"/>
                <a:chExt cx="1259008" cy="885378"/>
              </a:xfrm>
            </p:grpSpPr>
            <p:sp>
              <p:nvSpPr>
                <p:cNvPr id="8" name="TextBox 7">
                  <a:extLst>
                    <a:ext uri="{FF2B5EF4-FFF2-40B4-BE49-F238E27FC236}">
                      <a16:creationId xmlns:a16="http://schemas.microsoft.com/office/drawing/2014/main" id="{AE310565-DB1D-1145-97E2-F3723DA5D863}"/>
                    </a:ext>
                  </a:extLst>
                </p:cNvPr>
                <p:cNvSpPr txBox="1"/>
                <p:nvPr/>
              </p:nvSpPr>
              <p:spPr>
                <a:xfrm>
                  <a:off x="7557361" y="2675392"/>
                  <a:ext cx="695880" cy="259125"/>
                </a:xfrm>
                <a:prstGeom prst="rect">
                  <a:avLst/>
                </a:prstGeom>
                <a:noFill/>
              </p:spPr>
              <p:txBody>
                <a:bodyPr wrap="square" rtlCol="0">
                  <a:spAutoFit/>
                </a:bodyPr>
                <a:lstStyle/>
                <a:p>
                  <a:r>
                    <a:rPr lang="en-US"/>
                    <a:t>Aa Bb</a:t>
                  </a:r>
                </a:p>
              </p:txBody>
            </p:sp>
            <p:sp>
              <p:nvSpPr>
                <p:cNvPr id="9" name="TextBox 8">
                  <a:extLst>
                    <a:ext uri="{FF2B5EF4-FFF2-40B4-BE49-F238E27FC236}">
                      <a16:creationId xmlns:a16="http://schemas.microsoft.com/office/drawing/2014/main" id="{E9CF6062-A03E-0245-8327-CA088E6A4918}"/>
                    </a:ext>
                  </a:extLst>
                </p:cNvPr>
                <p:cNvSpPr txBox="1"/>
                <p:nvPr/>
              </p:nvSpPr>
              <p:spPr>
                <a:xfrm>
                  <a:off x="6994233" y="2049139"/>
                  <a:ext cx="256759" cy="259125"/>
                </a:xfrm>
                <a:prstGeom prst="rect">
                  <a:avLst/>
                </a:prstGeom>
                <a:noFill/>
              </p:spPr>
              <p:txBody>
                <a:bodyPr wrap="square" rtlCol="0">
                  <a:spAutoFit/>
                </a:bodyPr>
                <a:lstStyle/>
                <a:p>
                  <a:r>
                    <a:rPr lang="en-US" dirty="0"/>
                    <a:t>C</a:t>
                  </a:r>
                </a:p>
              </p:txBody>
            </p:sp>
          </p:grpSp>
        </p:grpSp>
        <p:sp>
          <p:nvSpPr>
            <p:cNvPr id="4" name="Oval 3">
              <a:extLst>
                <a:ext uri="{FF2B5EF4-FFF2-40B4-BE49-F238E27FC236}">
                  <a16:creationId xmlns:a16="http://schemas.microsoft.com/office/drawing/2014/main" id="{F12A9F72-A390-AF45-8167-F0F1CC7341F3}"/>
                </a:ext>
              </a:extLst>
            </p:cNvPr>
            <p:cNvSpPr/>
            <p:nvPr/>
          </p:nvSpPr>
          <p:spPr>
            <a:xfrm>
              <a:off x="4938414" y="2960250"/>
              <a:ext cx="652438" cy="610428"/>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42EFF4-0A41-B747-897F-6D5B0AC1B50C}"/>
                </a:ext>
              </a:extLst>
            </p:cNvPr>
            <p:cNvSpPr txBox="1"/>
            <p:nvPr/>
          </p:nvSpPr>
          <p:spPr>
            <a:xfrm>
              <a:off x="5146479" y="3147521"/>
              <a:ext cx="365960" cy="369332"/>
            </a:xfrm>
            <a:prstGeom prst="rect">
              <a:avLst/>
            </a:prstGeom>
            <a:noFill/>
          </p:spPr>
          <p:txBody>
            <a:bodyPr wrap="square" rtlCol="0">
              <a:spAutoFit/>
            </a:bodyPr>
            <a:lstStyle/>
            <a:p>
              <a:r>
                <a:rPr lang="en-US" dirty="0"/>
                <a:t>M</a:t>
              </a:r>
            </a:p>
          </p:txBody>
        </p:sp>
      </p:grpSp>
      <p:sp>
        <p:nvSpPr>
          <p:cNvPr id="14" name="Content Placeholder 13">
            <a:extLst>
              <a:ext uri="{FF2B5EF4-FFF2-40B4-BE49-F238E27FC236}">
                <a16:creationId xmlns:a16="http://schemas.microsoft.com/office/drawing/2014/main" id="{3763F287-2050-1367-D831-E6C1EDC9B515}"/>
              </a:ext>
            </a:extLst>
          </p:cNvPr>
          <p:cNvSpPr>
            <a:spLocks noGrp="1"/>
          </p:cNvSpPr>
          <p:nvPr>
            <p:ph sz="half" idx="1"/>
          </p:nvPr>
        </p:nvSpPr>
        <p:spPr>
          <a:xfrm>
            <a:off x="754963" y="503135"/>
            <a:ext cx="5181600" cy="2870150"/>
          </a:xfrm>
        </p:spPr>
        <p:txBody>
          <a:bodyPr/>
          <a:lstStyle/>
          <a:p>
            <a:r>
              <a:rPr lang="en-US" dirty="0"/>
              <a:t>Eukaryotic cells contain not just a nuclear genome</a:t>
            </a:r>
          </a:p>
          <a:p>
            <a:r>
              <a:rPr lang="en-US" dirty="0"/>
              <a:t>Also contain one or more organelle genomes</a:t>
            </a:r>
          </a:p>
          <a:p>
            <a:pPr lvl="1"/>
            <a:r>
              <a:rPr lang="en-US" dirty="0"/>
              <a:t>Mitochondria</a:t>
            </a:r>
          </a:p>
          <a:p>
            <a:pPr lvl="1"/>
            <a:r>
              <a:rPr lang="en-US" dirty="0"/>
              <a:t>Chloroplast</a:t>
            </a:r>
          </a:p>
        </p:txBody>
      </p:sp>
      <p:pic>
        <p:nvPicPr>
          <p:cNvPr id="13" name="Picture 12" descr="A close-up of a structure&#10;&#10;AI-generated content may be incorrect.">
            <a:extLst>
              <a:ext uri="{FF2B5EF4-FFF2-40B4-BE49-F238E27FC236}">
                <a16:creationId xmlns:a16="http://schemas.microsoft.com/office/drawing/2014/main" id="{BA6555F1-35B9-999B-71C7-AF6D7C41B8AF}"/>
              </a:ext>
            </a:extLst>
          </p:cNvPr>
          <p:cNvPicPr>
            <a:picLocks noChangeAspect="1"/>
          </p:cNvPicPr>
          <p:nvPr/>
        </p:nvPicPr>
        <p:blipFill>
          <a:blip r:embed="rId3"/>
          <a:stretch>
            <a:fillRect/>
          </a:stretch>
        </p:blipFill>
        <p:spPr>
          <a:xfrm>
            <a:off x="169583" y="3758788"/>
            <a:ext cx="2402665" cy="2421938"/>
          </a:xfrm>
          <a:prstGeom prst="rect">
            <a:avLst/>
          </a:prstGeom>
        </p:spPr>
      </p:pic>
      <p:pic>
        <p:nvPicPr>
          <p:cNvPr id="15" name="Picture 14" descr="A close-up of a cluster of red and green spheres&#10;&#10;AI-generated content may be incorrect.">
            <a:extLst>
              <a:ext uri="{FF2B5EF4-FFF2-40B4-BE49-F238E27FC236}">
                <a16:creationId xmlns:a16="http://schemas.microsoft.com/office/drawing/2014/main" id="{63D1AF39-C027-2284-E77F-F9B97D687809}"/>
              </a:ext>
            </a:extLst>
          </p:cNvPr>
          <p:cNvPicPr>
            <a:picLocks noChangeAspect="1"/>
          </p:cNvPicPr>
          <p:nvPr/>
        </p:nvPicPr>
        <p:blipFill>
          <a:blip r:embed="rId4"/>
          <a:stretch>
            <a:fillRect/>
          </a:stretch>
        </p:blipFill>
        <p:spPr>
          <a:xfrm>
            <a:off x="3913982" y="3733441"/>
            <a:ext cx="2419108" cy="1889520"/>
          </a:xfrm>
          <a:prstGeom prst="rect">
            <a:avLst/>
          </a:prstGeom>
        </p:spPr>
      </p:pic>
      <p:grpSp>
        <p:nvGrpSpPr>
          <p:cNvPr id="16" name="Group 15">
            <a:extLst>
              <a:ext uri="{FF2B5EF4-FFF2-40B4-BE49-F238E27FC236}">
                <a16:creationId xmlns:a16="http://schemas.microsoft.com/office/drawing/2014/main" id="{BFA61F3C-3E29-119C-16F4-5675DA0C5EF8}"/>
              </a:ext>
            </a:extLst>
          </p:cNvPr>
          <p:cNvGrpSpPr/>
          <p:nvPr/>
        </p:nvGrpSpPr>
        <p:grpSpPr>
          <a:xfrm>
            <a:off x="2292175" y="5496551"/>
            <a:ext cx="2596948" cy="910625"/>
            <a:chOff x="2378464" y="4733365"/>
            <a:chExt cx="2596948" cy="910625"/>
          </a:xfrm>
        </p:grpSpPr>
        <p:sp>
          <p:nvSpPr>
            <p:cNvPr id="17" name="TextBox 16">
              <a:extLst>
                <a:ext uri="{FF2B5EF4-FFF2-40B4-BE49-F238E27FC236}">
                  <a16:creationId xmlns:a16="http://schemas.microsoft.com/office/drawing/2014/main" id="{C34566EF-998A-4075-22E0-249525072E3B}"/>
                </a:ext>
              </a:extLst>
            </p:cNvPr>
            <p:cNvSpPr txBox="1"/>
            <p:nvPr/>
          </p:nvSpPr>
          <p:spPr>
            <a:xfrm>
              <a:off x="2803994" y="4997659"/>
              <a:ext cx="1559859" cy="646331"/>
            </a:xfrm>
            <a:prstGeom prst="rect">
              <a:avLst/>
            </a:prstGeom>
            <a:noFill/>
          </p:spPr>
          <p:txBody>
            <a:bodyPr wrap="square" rtlCol="0">
              <a:spAutoFit/>
            </a:bodyPr>
            <a:lstStyle/>
            <a:p>
              <a:pPr algn="ctr"/>
              <a:r>
                <a:rPr lang="en-US" dirty="0"/>
                <a:t>Chloroplast-encoded</a:t>
              </a:r>
            </a:p>
          </p:txBody>
        </p:sp>
        <p:cxnSp>
          <p:nvCxnSpPr>
            <p:cNvPr id="18" name="Straight Arrow Connector 17">
              <a:extLst>
                <a:ext uri="{FF2B5EF4-FFF2-40B4-BE49-F238E27FC236}">
                  <a16:creationId xmlns:a16="http://schemas.microsoft.com/office/drawing/2014/main" id="{5AA892CC-6639-B442-C3FE-05984F2C41B2}"/>
                </a:ext>
              </a:extLst>
            </p:cNvPr>
            <p:cNvCxnSpPr/>
            <p:nvPr/>
          </p:nvCxnSpPr>
          <p:spPr>
            <a:xfrm flipV="1">
              <a:off x="4155141" y="4733365"/>
              <a:ext cx="820271" cy="58745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E8617A3-56AA-4E35-52A8-C3E24CA12D4D}"/>
                </a:ext>
              </a:extLst>
            </p:cNvPr>
            <p:cNvCxnSpPr>
              <a:cxnSpLocks/>
            </p:cNvCxnSpPr>
            <p:nvPr/>
          </p:nvCxnSpPr>
          <p:spPr>
            <a:xfrm flipH="1" flipV="1">
              <a:off x="2378464" y="4848019"/>
              <a:ext cx="667361" cy="47280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515DCA8C-D6F5-0C14-7FCF-E511949E629E}"/>
              </a:ext>
            </a:extLst>
          </p:cNvPr>
          <p:cNvGrpSpPr/>
          <p:nvPr/>
        </p:nvGrpSpPr>
        <p:grpSpPr>
          <a:xfrm>
            <a:off x="2369371" y="3293729"/>
            <a:ext cx="1852495" cy="1224482"/>
            <a:chOff x="2455660" y="2530543"/>
            <a:chExt cx="1852495" cy="1224482"/>
          </a:xfrm>
        </p:grpSpPr>
        <p:sp>
          <p:nvSpPr>
            <p:cNvPr id="21" name="TextBox 20">
              <a:extLst>
                <a:ext uri="{FF2B5EF4-FFF2-40B4-BE49-F238E27FC236}">
                  <a16:creationId xmlns:a16="http://schemas.microsoft.com/office/drawing/2014/main" id="{39641075-F968-90D3-5607-A88E73C1D570}"/>
                </a:ext>
              </a:extLst>
            </p:cNvPr>
            <p:cNvSpPr txBox="1"/>
            <p:nvPr/>
          </p:nvSpPr>
          <p:spPr>
            <a:xfrm>
              <a:off x="2748296" y="2530543"/>
              <a:ext cx="1559859" cy="646331"/>
            </a:xfrm>
            <a:prstGeom prst="rect">
              <a:avLst/>
            </a:prstGeom>
            <a:noFill/>
          </p:spPr>
          <p:txBody>
            <a:bodyPr wrap="square" rtlCol="0">
              <a:spAutoFit/>
            </a:bodyPr>
            <a:lstStyle/>
            <a:p>
              <a:pPr algn="ctr"/>
              <a:r>
                <a:rPr lang="en-US" dirty="0"/>
                <a:t>Nuclear-encoded</a:t>
              </a:r>
            </a:p>
          </p:txBody>
        </p:sp>
        <p:cxnSp>
          <p:nvCxnSpPr>
            <p:cNvPr id="22" name="Straight Arrow Connector 21">
              <a:extLst>
                <a:ext uri="{FF2B5EF4-FFF2-40B4-BE49-F238E27FC236}">
                  <a16:creationId xmlns:a16="http://schemas.microsoft.com/office/drawing/2014/main" id="{2A99FDAA-6F30-BE7B-DE4E-2CEB4A205A69}"/>
                </a:ext>
              </a:extLst>
            </p:cNvPr>
            <p:cNvCxnSpPr>
              <a:cxnSpLocks/>
            </p:cNvCxnSpPr>
            <p:nvPr/>
          </p:nvCxnSpPr>
          <p:spPr>
            <a:xfrm>
              <a:off x="3913084" y="3146348"/>
              <a:ext cx="384089" cy="60867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D8622E7-9CDB-3A63-152C-08EECAEED521}"/>
                </a:ext>
              </a:extLst>
            </p:cNvPr>
            <p:cNvCxnSpPr>
              <a:cxnSpLocks/>
            </p:cNvCxnSpPr>
            <p:nvPr/>
          </p:nvCxnSpPr>
          <p:spPr>
            <a:xfrm flipH="1">
              <a:off x="2455660" y="2859434"/>
              <a:ext cx="522400" cy="40866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5674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9"/>
          <p:cNvSpPr txBox="1">
            <a:spLocks/>
          </p:cNvSpPr>
          <p:nvPr/>
        </p:nvSpPr>
        <p:spPr>
          <a:xfrm>
            <a:off x="667010" y="694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Cytonuclear co-evolution</a:t>
            </a:r>
          </a:p>
        </p:txBody>
      </p:sp>
      <p:grpSp>
        <p:nvGrpSpPr>
          <p:cNvPr id="2" name="Group 1">
            <a:extLst>
              <a:ext uri="{FF2B5EF4-FFF2-40B4-BE49-F238E27FC236}">
                <a16:creationId xmlns:a16="http://schemas.microsoft.com/office/drawing/2014/main" id="{92B7DB90-ACFC-E81B-DE1A-075D0E1927C9}"/>
              </a:ext>
            </a:extLst>
          </p:cNvPr>
          <p:cNvGrpSpPr/>
          <p:nvPr/>
        </p:nvGrpSpPr>
        <p:grpSpPr>
          <a:xfrm>
            <a:off x="6833784" y="1825625"/>
            <a:ext cx="4616094" cy="4609166"/>
            <a:chOff x="6833784" y="1825625"/>
            <a:chExt cx="4616094" cy="4609166"/>
          </a:xfrm>
        </p:grpSpPr>
        <p:sp>
          <p:nvSpPr>
            <p:cNvPr id="3" name="Oval 2">
              <a:extLst>
                <a:ext uri="{FF2B5EF4-FFF2-40B4-BE49-F238E27FC236}">
                  <a16:creationId xmlns:a16="http://schemas.microsoft.com/office/drawing/2014/main" id="{B7CD5E9D-AB1E-5DE7-5D39-41A59BE497BD}"/>
                </a:ext>
              </a:extLst>
            </p:cNvPr>
            <p:cNvSpPr/>
            <p:nvPr/>
          </p:nvSpPr>
          <p:spPr>
            <a:xfrm>
              <a:off x="6833784" y="1825625"/>
              <a:ext cx="4616094" cy="4609166"/>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a:p>
              <a:pPr algn="ctr"/>
              <a:endParaRPr lang="en-US"/>
            </a:p>
          </p:txBody>
        </p:sp>
        <p:grpSp>
          <p:nvGrpSpPr>
            <p:cNvPr id="4" name="Group 3">
              <a:extLst>
                <a:ext uri="{FF2B5EF4-FFF2-40B4-BE49-F238E27FC236}">
                  <a16:creationId xmlns:a16="http://schemas.microsoft.com/office/drawing/2014/main" id="{307A144D-66E2-3549-B74C-3109CDD45589}"/>
                </a:ext>
              </a:extLst>
            </p:cNvPr>
            <p:cNvGrpSpPr/>
            <p:nvPr/>
          </p:nvGrpSpPr>
          <p:grpSpPr>
            <a:xfrm>
              <a:off x="8699192" y="3681664"/>
              <a:ext cx="1926305" cy="1794172"/>
              <a:chOff x="8699192" y="3681664"/>
              <a:chExt cx="1926305" cy="1794172"/>
            </a:xfrm>
          </p:grpSpPr>
          <p:sp>
            <p:nvSpPr>
              <p:cNvPr id="5" name="Oval 4">
                <a:extLst>
                  <a:ext uri="{FF2B5EF4-FFF2-40B4-BE49-F238E27FC236}">
                    <a16:creationId xmlns:a16="http://schemas.microsoft.com/office/drawing/2014/main" id="{853C8F58-8F2E-4B65-0CD3-B3806948C5DB}"/>
                  </a:ext>
                </a:extLst>
              </p:cNvPr>
              <p:cNvSpPr/>
              <p:nvPr/>
            </p:nvSpPr>
            <p:spPr>
              <a:xfrm>
                <a:off x="8699192" y="3681664"/>
                <a:ext cx="1865410" cy="1794172"/>
              </a:xfrm>
              <a:prstGeom prst="ellipse">
                <a:avLst/>
              </a:prstGeom>
              <a:solidFill>
                <a:srgbClr val="E8E80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56C017-3D46-A380-3111-2179DE976D8D}"/>
                  </a:ext>
                </a:extLst>
              </p:cNvPr>
              <p:cNvSpPr txBox="1"/>
              <p:nvPr/>
            </p:nvSpPr>
            <p:spPr>
              <a:xfrm>
                <a:off x="9135497" y="4305248"/>
                <a:ext cx="1490000" cy="542771"/>
              </a:xfrm>
              <a:prstGeom prst="rect">
                <a:avLst/>
              </a:prstGeom>
              <a:noFill/>
            </p:spPr>
            <p:txBody>
              <a:bodyPr wrap="square" rtlCol="0">
                <a:spAutoFit/>
              </a:bodyPr>
              <a:lstStyle/>
              <a:p>
                <a:r>
                  <a:rPr lang="en-US"/>
                  <a:t>Aa Bb</a:t>
                </a:r>
              </a:p>
            </p:txBody>
          </p:sp>
        </p:grpSp>
      </p:grpSp>
      <p:sp>
        <p:nvSpPr>
          <p:cNvPr id="7" name="Content Placeholder 2">
            <a:extLst>
              <a:ext uri="{FF2B5EF4-FFF2-40B4-BE49-F238E27FC236}">
                <a16:creationId xmlns:a16="http://schemas.microsoft.com/office/drawing/2014/main" id="{8BD82D11-9FC1-83DA-E69B-EBAEB860F1F3}"/>
              </a:ext>
            </a:extLst>
          </p:cNvPr>
          <p:cNvSpPr>
            <a:spLocks noGrp="1"/>
          </p:cNvSpPr>
          <p:nvPr>
            <p:ph idx="1"/>
          </p:nvPr>
        </p:nvSpPr>
        <p:spPr>
          <a:xfrm>
            <a:off x="438807" y="1825625"/>
            <a:ext cx="6121400" cy="678623"/>
          </a:xfrm>
        </p:spPr>
        <p:txBody>
          <a:bodyPr/>
          <a:lstStyle/>
          <a:p>
            <a:r>
              <a:rPr lang="en-US" sz="3600" dirty="0"/>
              <a:t>Within lineage - coadapted</a:t>
            </a:r>
          </a:p>
          <a:p>
            <a:endParaRPr lang="en-US" dirty="0"/>
          </a:p>
          <a:p>
            <a:endParaRPr lang="en-US" dirty="0"/>
          </a:p>
        </p:txBody>
      </p:sp>
      <p:grpSp>
        <p:nvGrpSpPr>
          <p:cNvPr id="8" name="Group 7">
            <a:extLst>
              <a:ext uri="{FF2B5EF4-FFF2-40B4-BE49-F238E27FC236}">
                <a16:creationId xmlns:a16="http://schemas.microsoft.com/office/drawing/2014/main" id="{FFD6EBCA-3CFF-F187-F000-B03A97B9858A}"/>
              </a:ext>
            </a:extLst>
          </p:cNvPr>
          <p:cNvGrpSpPr/>
          <p:nvPr/>
        </p:nvGrpSpPr>
        <p:grpSpPr>
          <a:xfrm>
            <a:off x="7651013" y="2859434"/>
            <a:ext cx="980129" cy="897086"/>
            <a:chOff x="7655832" y="2815509"/>
            <a:chExt cx="980129" cy="897086"/>
          </a:xfrm>
        </p:grpSpPr>
        <p:sp>
          <p:nvSpPr>
            <p:cNvPr id="9" name="Oval 8">
              <a:extLst>
                <a:ext uri="{FF2B5EF4-FFF2-40B4-BE49-F238E27FC236}">
                  <a16:creationId xmlns:a16="http://schemas.microsoft.com/office/drawing/2014/main" id="{FBF3D613-8AE4-4ABB-780D-A0068F208787}"/>
                </a:ext>
              </a:extLst>
            </p:cNvPr>
            <p:cNvSpPr/>
            <p:nvPr/>
          </p:nvSpPr>
          <p:spPr>
            <a:xfrm>
              <a:off x="7655832" y="2815509"/>
              <a:ext cx="980129" cy="897086"/>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06E3201-5035-C8E6-8506-889E09655725}"/>
                </a:ext>
              </a:extLst>
            </p:cNvPr>
            <p:cNvSpPr txBox="1"/>
            <p:nvPr/>
          </p:nvSpPr>
          <p:spPr>
            <a:xfrm>
              <a:off x="7929742" y="2993480"/>
              <a:ext cx="549766" cy="542771"/>
            </a:xfrm>
            <a:prstGeom prst="rect">
              <a:avLst/>
            </a:prstGeom>
            <a:noFill/>
          </p:spPr>
          <p:txBody>
            <a:bodyPr wrap="square" rtlCol="0">
              <a:spAutoFit/>
            </a:bodyPr>
            <a:lstStyle/>
            <a:p>
              <a:r>
                <a:rPr lang="en-US"/>
                <a:t>C</a:t>
              </a:r>
            </a:p>
          </p:txBody>
        </p:sp>
      </p:grpSp>
      <p:grpSp>
        <p:nvGrpSpPr>
          <p:cNvPr id="11" name="Group 10">
            <a:extLst>
              <a:ext uri="{FF2B5EF4-FFF2-40B4-BE49-F238E27FC236}">
                <a16:creationId xmlns:a16="http://schemas.microsoft.com/office/drawing/2014/main" id="{F051A37D-A8AE-897F-A54E-B78B9F07B4B2}"/>
              </a:ext>
            </a:extLst>
          </p:cNvPr>
          <p:cNvGrpSpPr/>
          <p:nvPr/>
        </p:nvGrpSpPr>
        <p:grpSpPr>
          <a:xfrm>
            <a:off x="9408245" y="2358890"/>
            <a:ext cx="980129" cy="897086"/>
            <a:chOff x="9135497" y="2366966"/>
            <a:chExt cx="980129" cy="897086"/>
          </a:xfrm>
        </p:grpSpPr>
        <p:sp>
          <p:nvSpPr>
            <p:cNvPr id="12" name="Oval 11">
              <a:extLst>
                <a:ext uri="{FF2B5EF4-FFF2-40B4-BE49-F238E27FC236}">
                  <a16:creationId xmlns:a16="http://schemas.microsoft.com/office/drawing/2014/main" id="{B29BACF1-ACBC-359E-2850-0178B6DA2A24}"/>
                </a:ext>
              </a:extLst>
            </p:cNvPr>
            <p:cNvSpPr/>
            <p:nvPr/>
          </p:nvSpPr>
          <p:spPr>
            <a:xfrm>
              <a:off x="9135497" y="2366966"/>
              <a:ext cx="980129" cy="897086"/>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F301E-A05E-A8CE-F71C-E673CE80E268}"/>
                </a:ext>
              </a:extLst>
            </p:cNvPr>
            <p:cNvSpPr txBox="1"/>
            <p:nvPr/>
          </p:nvSpPr>
          <p:spPr>
            <a:xfrm>
              <a:off x="9448064" y="2642179"/>
              <a:ext cx="549766" cy="542771"/>
            </a:xfrm>
            <a:prstGeom prst="rect">
              <a:avLst/>
            </a:prstGeom>
            <a:noFill/>
          </p:spPr>
          <p:txBody>
            <a:bodyPr wrap="square" rtlCol="0">
              <a:spAutoFit/>
            </a:bodyPr>
            <a:lstStyle/>
            <a:p>
              <a:r>
                <a:rPr lang="en-US"/>
                <a:t>M</a:t>
              </a:r>
            </a:p>
          </p:txBody>
        </p:sp>
      </p:grpSp>
      <p:grpSp>
        <p:nvGrpSpPr>
          <p:cNvPr id="14" name="Group 13">
            <a:extLst>
              <a:ext uri="{FF2B5EF4-FFF2-40B4-BE49-F238E27FC236}">
                <a16:creationId xmlns:a16="http://schemas.microsoft.com/office/drawing/2014/main" id="{F7541CFC-AAC1-94D1-38C3-71A1CAD15513}"/>
              </a:ext>
            </a:extLst>
          </p:cNvPr>
          <p:cNvGrpSpPr/>
          <p:nvPr/>
        </p:nvGrpSpPr>
        <p:grpSpPr>
          <a:xfrm>
            <a:off x="5623563" y="3897145"/>
            <a:ext cx="2975475" cy="2351176"/>
            <a:chOff x="3979961" y="4353061"/>
            <a:chExt cx="2975475" cy="2351176"/>
          </a:xfrm>
        </p:grpSpPr>
        <p:grpSp>
          <p:nvGrpSpPr>
            <p:cNvPr id="15" name="Group 14">
              <a:extLst>
                <a:ext uri="{FF2B5EF4-FFF2-40B4-BE49-F238E27FC236}">
                  <a16:creationId xmlns:a16="http://schemas.microsoft.com/office/drawing/2014/main" id="{BF9F71BF-9936-F2C5-A0CC-58596147637A}"/>
                </a:ext>
              </a:extLst>
            </p:cNvPr>
            <p:cNvGrpSpPr/>
            <p:nvPr/>
          </p:nvGrpSpPr>
          <p:grpSpPr>
            <a:xfrm>
              <a:off x="3979961" y="4353061"/>
              <a:ext cx="2975475" cy="1729698"/>
              <a:chOff x="1453520" y="3875892"/>
              <a:chExt cx="2975475" cy="1729698"/>
            </a:xfrm>
          </p:grpSpPr>
          <p:cxnSp>
            <p:nvCxnSpPr>
              <p:cNvPr id="17" name="Straight Connector 16">
                <a:extLst>
                  <a:ext uri="{FF2B5EF4-FFF2-40B4-BE49-F238E27FC236}">
                    <a16:creationId xmlns:a16="http://schemas.microsoft.com/office/drawing/2014/main" id="{0A9D0608-597B-6FC7-5B2E-21FC982E592F}"/>
                  </a:ext>
                </a:extLst>
              </p:cNvPr>
              <p:cNvCxnSpPr>
                <a:cxnSpLocks/>
              </p:cNvCxnSpPr>
              <p:nvPr/>
            </p:nvCxnSpPr>
            <p:spPr>
              <a:xfrm flipV="1">
                <a:off x="3198945" y="3875892"/>
                <a:ext cx="532648" cy="12913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A79554E-F92E-7832-F297-936BE3358886}"/>
                  </a:ext>
                </a:extLst>
              </p:cNvPr>
              <p:cNvCxnSpPr>
                <a:cxnSpLocks/>
              </p:cNvCxnSpPr>
              <p:nvPr/>
            </p:nvCxnSpPr>
            <p:spPr>
              <a:xfrm flipV="1">
                <a:off x="3198945" y="4852311"/>
                <a:ext cx="1230050" cy="3149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0BB94E3-2D57-8F73-DC58-CF2D7FB77D43}"/>
                  </a:ext>
                </a:extLst>
              </p:cNvPr>
              <p:cNvSpPr txBox="1"/>
              <p:nvPr/>
            </p:nvSpPr>
            <p:spPr>
              <a:xfrm>
                <a:off x="1453520" y="5143925"/>
                <a:ext cx="2272153" cy="461665"/>
              </a:xfrm>
              <a:prstGeom prst="rect">
                <a:avLst/>
              </a:prstGeom>
              <a:noFill/>
            </p:spPr>
            <p:txBody>
              <a:bodyPr wrap="square" rtlCol="0">
                <a:spAutoFit/>
              </a:bodyPr>
              <a:lstStyle/>
              <a:p>
                <a:r>
                  <a:rPr lang="en-US" sz="2400"/>
                  <a:t>Photosynthesis</a:t>
                </a:r>
              </a:p>
            </p:txBody>
          </p:sp>
        </p:grpSp>
        <p:sp>
          <p:nvSpPr>
            <p:cNvPr id="16" name="TextBox 15">
              <a:extLst>
                <a:ext uri="{FF2B5EF4-FFF2-40B4-BE49-F238E27FC236}">
                  <a16:creationId xmlns:a16="http://schemas.microsoft.com/office/drawing/2014/main" id="{779C6B8E-D32B-26B1-8B61-542DB4FFB38C}"/>
                </a:ext>
              </a:extLst>
            </p:cNvPr>
            <p:cNvSpPr txBox="1"/>
            <p:nvPr/>
          </p:nvSpPr>
          <p:spPr>
            <a:xfrm>
              <a:off x="5011283" y="5996351"/>
              <a:ext cx="952500" cy="707886"/>
            </a:xfrm>
            <a:prstGeom prst="rect">
              <a:avLst/>
            </a:prstGeom>
            <a:noFill/>
          </p:spPr>
          <p:txBody>
            <a:bodyPr wrap="square" rtlCol="0">
              <a:spAutoFit/>
            </a:bodyPr>
            <a:lstStyle/>
            <a:p>
              <a:r>
                <a:rPr lang="en-US" sz="4000">
                  <a:sym typeface="Wingdings"/>
                </a:rPr>
                <a:t></a:t>
              </a:r>
              <a:endParaRPr lang="en-US" sz="4000"/>
            </a:p>
          </p:txBody>
        </p:sp>
      </p:grpSp>
      <p:pic>
        <p:nvPicPr>
          <p:cNvPr id="44" name="Picture 43" descr="A close-up of a structure&#10;&#10;AI-generated content may be incorrect.">
            <a:extLst>
              <a:ext uri="{FF2B5EF4-FFF2-40B4-BE49-F238E27FC236}">
                <a16:creationId xmlns:a16="http://schemas.microsoft.com/office/drawing/2014/main" id="{91D3A9E0-34A0-B1DE-A116-2E904A9EB098}"/>
              </a:ext>
            </a:extLst>
          </p:cNvPr>
          <p:cNvPicPr>
            <a:picLocks noChangeAspect="1"/>
          </p:cNvPicPr>
          <p:nvPr/>
        </p:nvPicPr>
        <p:blipFill>
          <a:blip r:embed="rId3"/>
          <a:stretch>
            <a:fillRect/>
          </a:stretch>
        </p:blipFill>
        <p:spPr>
          <a:xfrm>
            <a:off x="255872" y="2995602"/>
            <a:ext cx="2402665" cy="2421938"/>
          </a:xfrm>
          <a:prstGeom prst="rect">
            <a:avLst/>
          </a:prstGeom>
        </p:spPr>
      </p:pic>
      <p:pic>
        <p:nvPicPr>
          <p:cNvPr id="45" name="Picture 44" descr="A close-up of a cluster of red and green spheres&#10;&#10;AI-generated content may be incorrect.">
            <a:extLst>
              <a:ext uri="{FF2B5EF4-FFF2-40B4-BE49-F238E27FC236}">
                <a16:creationId xmlns:a16="http://schemas.microsoft.com/office/drawing/2014/main" id="{66F92ADF-B0B4-D447-1C0C-646DB586A055}"/>
              </a:ext>
            </a:extLst>
          </p:cNvPr>
          <p:cNvPicPr>
            <a:picLocks noChangeAspect="1"/>
          </p:cNvPicPr>
          <p:nvPr/>
        </p:nvPicPr>
        <p:blipFill>
          <a:blip r:embed="rId4"/>
          <a:stretch>
            <a:fillRect/>
          </a:stretch>
        </p:blipFill>
        <p:spPr>
          <a:xfrm>
            <a:off x="4000271" y="2970255"/>
            <a:ext cx="2419108" cy="1889520"/>
          </a:xfrm>
          <a:prstGeom prst="rect">
            <a:avLst/>
          </a:prstGeom>
        </p:spPr>
      </p:pic>
      <p:grpSp>
        <p:nvGrpSpPr>
          <p:cNvPr id="46" name="Group 45">
            <a:extLst>
              <a:ext uri="{FF2B5EF4-FFF2-40B4-BE49-F238E27FC236}">
                <a16:creationId xmlns:a16="http://schemas.microsoft.com/office/drawing/2014/main" id="{56C39198-75DB-B381-8732-BE2C886C0968}"/>
              </a:ext>
            </a:extLst>
          </p:cNvPr>
          <p:cNvGrpSpPr/>
          <p:nvPr/>
        </p:nvGrpSpPr>
        <p:grpSpPr>
          <a:xfrm>
            <a:off x="2378464" y="4733365"/>
            <a:ext cx="2596948" cy="910625"/>
            <a:chOff x="2378464" y="4733365"/>
            <a:chExt cx="2596948" cy="910625"/>
          </a:xfrm>
        </p:grpSpPr>
        <p:sp>
          <p:nvSpPr>
            <p:cNvPr id="47" name="TextBox 46">
              <a:extLst>
                <a:ext uri="{FF2B5EF4-FFF2-40B4-BE49-F238E27FC236}">
                  <a16:creationId xmlns:a16="http://schemas.microsoft.com/office/drawing/2014/main" id="{B3C1354F-9A8A-75C3-D12E-BAD36FBDD4F2}"/>
                </a:ext>
              </a:extLst>
            </p:cNvPr>
            <p:cNvSpPr txBox="1"/>
            <p:nvPr/>
          </p:nvSpPr>
          <p:spPr>
            <a:xfrm>
              <a:off x="2803994" y="4997659"/>
              <a:ext cx="1559859" cy="646331"/>
            </a:xfrm>
            <a:prstGeom prst="rect">
              <a:avLst/>
            </a:prstGeom>
            <a:noFill/>
          </p:spPr>
          <p:txBody>
            <a:bodyPr wrap="square" rtlCol="0">
              <a:spAutoFit/>
            </a:bodyPr>
            <a:lstStyle/>
            <a:p>
              <a:pPr algn="ctr"/>
              <a:r>
                <a:rPr lang="en-US"/>
                <a:t>Plastid-encoded</a:t>
              </a:r>
            </a:p>
          </p:txBody>
        </p:sp>
        <p:cxnSp>
          <p:nvCxnSpPr>
            <p:cNvPr id="48" name="Straight Arrow Connector 47">
              <a:extLst>
                <a:ext uri="{FF2B5EF4-FFF2-40B4-BE49-F238E27FC236}">
                  <a16:creationId xmlns:a16="http://schemas.microsoft.com/office/drawing/2014/main" id="{542EE64A-C052-7CD8-C257-F17BD065B4DA}"/>
                </a:ext>
              </a:extLst>
            </p:cNvPr>
            <p:cNvCxnSpPr/>
            <p:nvPr/>
          </p:nvCxnSpPr>
          <p:spPr>
            <a:xfrm flipV="1">
              <a:off x="4155141" y="4733365"/>
              <a:ext cx="820271" cy="58745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23E97CA3-CB78-32F2-7CD0-9DB6C7F474D4}"/>
                </a:ext>
              </a:extLst>
            </p:cNvPr>
            <p:cNvCxnSpPr>
              <a:cxnSpLocks/>
            </p:cNvCxnSpPr>
            <p:nvPr/>
          </p:nvCxnSpPr>
          <p:spPr>
            <a:xfrm flipH="1" flipV="1">
              <a:off x="2378464" y="4848019"/>
              <a:ext cx="667361" cy="47280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B344D33E-29E2-9353-2762-3FC7986E24BE}"/>
              </a:ext>
            </a:extLst>
          </p:cNvPr>
          <p:cNvGrpSpPr/>
          <p:nvPr/>
        </p:nvGrpSpPr>
        <p:grpSpPr>
          <a:xfrm>
            <a:off x="2455660" y="2530543"/>
            <a:ext cx="1852495" cy="1224482"/>
            <a:chOff x="2455660" y="2530543"/>
            <a:chExt cx="1852495" cy="1224482"/>
          </a:xfrm>
        </p:grpSpPr>
        <p:sp>
          <p:nvSpPr>
            <p:cNvPr id="51" name="TextBox 50">
              <a:extLst>
                <a:ext uri="{FF2B5EF4-FFF2-40B4-BE49-F238E27FC236}">
                  <a16:creationId xmlns:a16="http://schemas.microsoft.com/office/drawing/2014/main" id="{CA5CCFDD-1AE0-8701-6171-B78D395A1505}"/>
                </a:ext>
              </a:extLst>
            </p:cNvPr>
            <p:cNvSpPr txBox="1"/>
            <p:nvPr/>
          </p:nvSpPr>
          <p:spPr>
            <a:xfrm>
              <a:off x="2748296" y="2530543"/>
              <a:ext cx="1559859" cy="646331"/>
            </a:xfrm>
            <a:prstGeom prst="rect">
              <a:avLst/>
            </a:prstGeom>
            <a:noFill/>
          </p:spPr>
          <p:txBody>
            <a:bodyPr wrap="square" rtlCol="0">
              <a:spAutoFit/>
            </a:bodyPr>
            <a:lstStyle/>
            <a:p>
              <a:pPr algn="ctr"/>
              <a:r>
                <a:rPr lang="en-US"/>
                <a:t>Nuclear-encoded</a:t>
              </a:r>
            </a:p>
          </p:txBody>
        </p:sp>
        <p:cxnSp>
          <p:nvCxnSpPr>
            <p:cNvPr id="52" name="Straight Arrow Connector 51">
              <a:extLst>
                <a:ext uri="{FF2B5EF4-FFF2-40B4-BE49-F238E27FC236}">
                  <a16:creationId xmlns:a16="http://schemas.microsoft.com/office/drawing/2014/main" id="{BE331798-D54A-C8EA-95B9-1C11508B60E9}"/>
                </a:ext>
              </a:extLst>
            </p:cNvPr>
            <p:cNvCxnSpPr>
              <a:cxnSpLocks/>
            </p:cNvCxnSpPr>
            <p:nvPr/>
          </p:nvCxnSpPr>
          <p:spPr>
            <a:xfrm>
              <a:off x="3913084" y="3146348"/>
              <a:ext cx="384089" cy="60867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4AA018F-E40B-CCD8-91FD-0DC6CB5D1FEC}"/>
                </a:ext>
              </a:extLst>
            </p:cNvPr>
            <p:cNvCxnSpPr>
              <a:cxnSpLocks/>
            </p:cNvCxnSpPr>
            <p:nvPr/>
          </p:nvCxnSpPr>
          <p:spPr>
            <a:xfrm flipH="1">
              <a:off x="2455660" y="2859434"/>
              <a:ext cx="522400" cy="40866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BACDCD8C-56A2-2DBE-125E-AA725345EF9A}"/>
              </a:ext>
            </a:extLst>
          </p:cNvPr>
          <p:cNvGrpSpPr/>
          <p:nvPr/>
        </p:nvGrpSpPr>
        <p:grpSpPr>
          <a:xfrm>
            <a:off x="10464574" y="1672376"/>
            <a:ext cx="2177569" cy="2752623"/>
            <a:chOff x="5346287" y="1895877"/>
            <a:chExt cx="2177569" cy="2752623"/>
          </a:xfrm>
        </p:grpSpPr>
        <p:grpSp>
          <p:nvGrpSpPr>
            <p:cNvPr id="55" name="Group 54">
              <a:extLst>
                <a:ext uri="{FF2B5EF4-FFF2-40B4-BE49-F238E27FC236}">
                  <a16:creationId xmlns:a16="http://schemas.microsoft.com/office/drawing/2014/main" id="{671CAC3F-26D5-0746-CE5F-CA84BB3D7D99}"/>
                </a:ext>
              </a:extLst>
            </p:cNvPr>
            <p:cNvGrpSpPr/>
            <p:nvPr/>
          </p:nvGrpSpPr>
          <p:grpSpPr>
            <a:xfrm>
              <a:off x="5346287" y="2395939"/>
              <a:ext cx="2177569" cy="2252561"/>
              <a:chOff x="5346287" y="2395939"/>
              <a:chExt cx="2177569" cy="2252561"/>
            </a:xfrm>
          </p:grpSpPr>
          <p:cxnSp>
            <p:nvCxnSpPr>
              <p:cNvPr id="57" name="Straight Connector 56">
                <a:extLst>
                  <a:ext uri="{FF2B5EF4-FFF2-40B4-BE49-F238E27FC236}">
                    <a16:creationId xmlns:a16="http://schemas.microsoft.com/office/drawing/2014/main" id="{54E51526-1581-0C11-A4D7-6BBAB818FE2F}"/>
                  </a:ext>
                </a:extLst>
              </p:cNvPr>
              <p:cNvCxnSpPr>
                <a:cxnSpLocks/>
              </p:cNvCxnSpPr>
              <p:nvPr/>
            </p:nvCxnSpPr>
            <p:spPr>
              <a:xfrm flipV="1">
                <a:off x="5374679" y="2803699"/>
                <a:ext cx="848084" cy="2272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5467100-CDAD-9D73-2240-ABB0C054A170}"/>
                  </a:ext>
                </a:extLst>
              </p:cNvPr>
              <p:cNvCxnSpPr>
                <a:cxnSpLocks/>
              </p:cNvCxnSpPr>
              <p:nvPr/>
            </p:nvCxnSpPr>
            <p:spPr>
              <a:xfrm flipV="1">
                <a:off x="5561213" y="2803699"/>
                <a:ext cx="662205" cy="18448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6303A928-6E8F-19AB-DE8A-93C4C7106672}"/>
                  </a:ext>
                </a:extLst>
              </p:cNvPr>
              <p:cNvSpPr txBox="1"/>
              <p:nvPr/>
            </p:nvSpPr>
            <p:spPr>
              <a:xfrm>
                <a:off x="5346287" y="2395939"/>
                <a:ext cx="2177569" cy="461665"/>
              </a:xfrm>
              <a:prstGeom prst="rect">
                <a:avLst/>
              </a:prstGeom>
              <a:noFill/>
            </p:spPr>
            <p:txBody>
              <a:bodyPr wrap="square" rtlCol="0">
                <a:spAutoFit/>
              </a:bodyPr>
              <a:lstStyle/>
              <a:p>
                <a:r>
                  <a:rPr lang="en-US" sz="2400" dirty="0"/>
                  <a:t>Respiration</a:t>
                </a:r>
              </a:p>
            </p:txBody>
          </p:sp>
        </p:grpSp>
        <p:sp>
          <p:nvSpPr>
            <p:cNvPr id="56" name="TextBox 55">
              <a:extLst>
                <a:ext uri="{FF2B5EF4-FFF2-40B4-BE49-F238E27FC236}">
                  <a16:creationId xmlns:a16="http://schemas.microsoft.com/office/drawing/2014/main" id="{165C98C0-5F82-A3F2-3E82-C16FCBF4F215}"/>
                </a:ext>
              </a:extLst>
            </p:cNvPr>
            <p:cNvSpPr txBox="1"/>
            <p:nvPr/>
          </p:nvSpPr>
          <p:spPr>
            <a:xfrm>
              <a:off x="5893441" y="1895877"/>
              <a:ext cx="952500" cy="707886"/>
            </a:xfrm>
            <a:prstGeom prst="rect">
              <a:avLst/>
            </a:prstGeom>
            <a:noFill/>
          </p:spPr>
          <p:txBody>
            <a:bodyPr wrap="square" rtlCol="0">
              <a:spAutoFit/>
            </a:bodyPr>
            <a:lstStyle/>
            <a:p>
              <a:r>
                <a:rPr lang="en-US" sz="4000">
                  <a:sym typeface="Wingdings"/>
                </a:rPr>
                <a:t></a:t>
              </a:r>
              <a:endParaRPr lang="en-US" sz="4000"/>
            </a:p>
          </p:txBody>
        </p:sp>
      </p:grpSp>
    </p:spTree>
    <p:extLst>
      <p:ext uri="{BB962C8B-B14F-4D97-AF65-F5344CB8AC3E}">
        <p14:creationId xmlns:p14="http://schemas.microsoft.com/office/powerpoint/2010/main" val="95125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9.4.33"/>
  <p:tag name="PPTVERSION" val="16"/>
  <p:tag name="TPOS"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9333c23-cac7-42f4-9989-5cee3d4a79c0}" enabled="0" method="" siteId="{e9333c23-cac7-42f4-9989-5cee3d4a79c0}" removed="1"/>
</clbl:labelList>
</file>

<file path=docProps/app.xml><?xml version="1.0" encoding="utf-8"?>
<Properties xmlns="http://schemas.openxmlformats.org/officeDocument/2006/extended-properties" xmlns:vt="http://schemas.openxmlformats.org/officeDocument/2006/docPropsVTypes">
  <Template>{A2E2A718-E168-084D-ACDE-1C90C94C5B6E}tf10001069</Template>
  <TotalTime>12300</TotalTime>
  <Words>4636</Words>
  <Application>Microsoft Macintosh PowerPoint</Application>
  <PresentationFormat>Widescreen</PresentationFormat>
  <Paragraphs>301</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Wingdings</vt:lpstr>
      <vt:lpstr>Office Theme</vt:lpstr>
      <vt:lpstr>Genetic Incompatibility Lab</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Nuclear versus organelle genomes</vt:lpstr>
      <vt:lpstr>PowerPoint Presentation</vt:lpstr>
      <vt:lpstr>Types of genetic variation that could contribute to genetic incompatibility</vt:lpstr>
      <vt:lpstr>Genetic incompatibility in C. americana</vt:lpstr>
      <vt:lpstr>Types of genetic variation</vt:lpstr>
      <vt:lpstr>Is there a relationship between extent of structural variation in the chloroplast genome in C. americana and strength of genetic incompatibility?</vt:lpstr>
      <vt:lpstr>Is there a relationship between extent of structural variation in the chloroplast genome in C. americana and strength of genetic incompatibility?</vt:lpstr>
      <vt:lpstr>Scoring genetic incompatibility</vt:lpstr>
      <vt:lpstr>Is there a relationship between extent of structural variation in the chloroplast genome in C. americana and strength of genetic incompatibility?</vt:lpstr>
      <vt:lpstr>PowerPoint Presentation</vt:lpstr>
      <vt:lpstr>PowerPoint Presentation</vt:lpstr>
      <vt:lpstr>Types of genetic variation – how do we identify these?</vt:lpstr>
      <vt:lpstr>Our approach – Long-read high throughput sequencing to sequence the chloroplast genome</vt:lpstr>
      <vt:lpstr>How nanopore sequencing works</vt:lpstr>
      <vt:lpstr>Preparing DNA for nanopore sequencing</vt:lpstr>
      <vt:lpstr>How does basecalling of nanopore data work?</vt:lpstr>
      <vt:lpstr>Where do nanopores come from?</vt:lpstr>
      <vt:lpstr>PowerPoint Presentation</vt:lpstr>
      <vt:lpstr>Is there a relationship between extent of structural variation in the chloroplast genome in C. americana and strength of genetic incompatibility?</vt:lpstr>
      <vt:lpstr>What relationship do you expect?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Barnard-Kubow, Karen Beth - barnarkb</dc:creator>
  <cp:lastModifiedBy>Barnard-Kubow, Karen Beth - barnarkb</cp:lastModifiedBy>
  <cp:revision>10</cp:revision>
  <dcterms:created xsi:type="dcterms:W3CDTF">2022-10-26T12:52:05Z</dcterms:created>
  <dcterms:modified xsi:type="dcterms:W3CDTF">2025-08-21T19:53:03Z</dcterms:modified>
</cp:coreProperties>
</file>